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9" r:id="rId1"/>
  </p:sldMasterIdLst>
  <p:notesMasterIdLst>
    <p:notesMasterId r:id="rId73"/>
  </p:notesMasterIdLst>
  <p:handoutMasterIdLst>
    <p:handoutMasterId r:id="rId7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0000"/>
    <a:srgbClr val="20396D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040CBCD-4C49-4ED4-965A-91CC0F5FA610}" v="3" dt="2022-11-06T16:51:42.4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57" autoAdjust="0"/>
    <p:restoredTop sz="96374" autoAdjust="0"/>
  </p:normalViewPr>
  <p:slideViewPr>
    <p:cSldViewPr>
      <p:cViewPr varScale="1">
        <p:scale>
          <a:sx n="78" d="100"/>
          <a:sy n="78" d="100"/>
        </p:scale>
        <p:origin x="773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handoutMaster" Target="handoutMasters/handoutMaster1.xml"/><Relationship Id="rId79" Type="http://schemas.microsoft.com/office/2016/11/relationships/changesInfo" Target="changesInfos/changesInfo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microsoft.com/office/2015/10/relationships/revisionInfo" Target="revisionInfo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es Gerland Sr." userId="df8bc3f8-71fb-4c03-949f-ec5e4153872d" providerId="ADAL" clId="{B040CBCD-4C49-4ED4-965A-91CC0F5FA610}"/>
    <pc:docChg chg="undo custSel modSld">
      <pc:chgData name="James Gerland Sr." userId="df8bc3f8-71fb-4c03-949f-ec5e4153872d" providerId="ADAL" clId="{B040CBCD-4C49-4ED4-965A-91CC0F5FA610}" dt="2022-11-06T16:51:46.394" v="10" actId="108"/>
      <pc:docMkLst>
        <pc:docMk/>
      </pc:docMkLst>
      <pc:sldChg chg="modSp mod">
        <pc:chgData name="James Gerland Sr." userId="df8bc3f8-71fb-4c03-949f-ec5e4153872d" providerId="ADAL" clId="{B040CBCD-4C49-4ED4-965A-91CC0F5FA610}" dt="2022-11-06T16:51:46.394" v="10" actId="108"/>
        <pc:sldMkLst>
          <pc:docMk/>
          <pc:sldMk cId="1344170109" sldId="293"/>
        </pc:sldMkLst>
        <pc:graphicFrameChg chg="mod">
          <ac:chgData name="James Gerland Sr." userId="df8bc3f8-71fb-4c03-949f-ec5e4153872d" providerId="ADAL" clId="{B040CBCD-4C49-4ED4-965A-91CC0F5FA610}" dt="2022-11-06T16:51:35.335" v="7"/>
          <ac:graphicFrameMkLst>
            <pc:docMk/>
            <pc:sldMk cId="1344170109" sldId="293"/>
            <ac:graphicFrameMk id="8" creationId="{066FB8F0-A313-488D-BF00-C5178E5ECC5D}"/>
          </ac:graphicFrameMkLst>
        </pc:graphicFrameChg>
        <pc:graphicFrameChg chg="mod modGraphic">
          <ac:chgData name="James Gerland Sr." userId="df8bc3f8-71fb-4c03-949f-ec5e4153872d" providerId="ADAL" clId="{B040CBCD-4C49-4ED4-965A-91CC0F5FA610}" dt="2022-11-06T16:51:46.394" v="10" actId="108"/>
          <ac:graphicFrameMkLst>
            <pc:docMk/>
            <pc:sldMk cId="1344170109" sldId="293"/>
            <ac:graphicFrameMk id="9" creationId="{71443779-AD96-405F-B782-0352A9E9E674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4633A84-D730-4DB1-B585-7559B92CE5D8}" type="datetimeFigureOut">
              <a:rPr lang="en-US"/>
              <a:pPr>
                <a:defRPr/>
              </a:pPr>
              <a:t>11/6/2022</a:t>
            </a:fld>
            <a:endParaRPr 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C669EC8-97E7-4C24-A864-1853E75085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9857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56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0" y="4415790"/>
            <a:ext cx="514096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82C5A2EE-74B4-4329-B2EC-6DFE0575ED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4556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numb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9298C-2E9E-4E3F-82C8-60A2EED583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609600"/>
            <a:ext cx="7772400" cy="457200"/>
          </a:xfrm>
        </p:spPr>
        <p:txBody>
          <a:bodyPr/>
          <a:lstStyle>
            <a:lvl1pPr>
              <a:defRPr sz="2400" b="1">
                <a:solidFill>
                  <a:srgbClr val="000099"/>
                </a:solidFill>
              </a:defRPr>
            </a:lvl1pPr>
          </a:lstStyle>
          <a:p>
            <a:r>
              <a:rPr lang="en-US" dirty="0"/>
              <a:t>Book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C75D4F1-CB37-4CE0-983C-8406904B2B8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905000" y="1676400"/>
            <a:ext cx="5334000" cy="609600"/>
          </a:xfrm>
        </p:spPr>
        <p:txBody>
          <a:bodyPr/>
          <a:lstStyle>
            <a:lvl1pPr marL="0" indent="0" algn="ctr">
              <a:buNone/>
              <a:defRPr sz="3600" b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Chapter X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5D01CB5-9945-4C9B-9918-8CA19A7268A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05000" y="2590800"/>
            <a:ext cx="5334000" cy="914400"/>
          </a:xfrm>
        </p:spPr>
        <p:txBody>
          <a:bodyPr/>
          <a:lstStyle>
            <a:lvl1pPr marL="0" indent="0" algn="ctr">
              <a:buNone/>
              <a:defRPr sz="4800" b="1"/>
            </a:lvl1pPr>
          </a:lstStyle>
          <a:p>
            <a:pPr lvl="0"/>
            <a:r>
              <a:rPr lang="en-US" dirty="0"/>
              <a:t>Chapter 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A27A70-7FFF-4919-9745-58612D63792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2022, Mike Murach &amp; Associates, Inc.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791E8C-669A-4FAF-AC57-930E4708DF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>
              <a:defRPr/>
            </a:pPr>
            <a:endParaRPr lang="en-US" sz="1400" dirty="0">
              <a:latin typeface="Times New Roman"/>
            </a:endParaRP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C2,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901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_Text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24989"/>
            <a:ext cx="7315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400" b="1" i="0" baseline="0">
                <a:solidFill>
                  <a:srgbClr val="000099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914400" y="1066800"/>
            <a:ext cx="7315200" cy="2514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insert image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38200" y="3733800"/>
            <a:ext cx="7391400" cy="2209799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 dirty="0"/>
          </a:p>
          <a:p>
            <a:pPr algn="r">
              <a:defRPr/>
            </a:pPr>
            <a:r>
              <a:rPr lang="en-US" sz="900" dirty="0">
                <a:solidFill>
                  <a:schemeClr val="bg1"/>
                </a:solidFill>
                <a:latin typeface="Arial Narrow" pitchFamily="34" charset="0"/>
              </a:rPr>
              <a:t>C2, Slide </a:t>
            </a:r>
            <a:fld id="{5ECE9829-65B2-40C6-AEFF-7C648FF56A9C}" type="slidenum"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120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_Text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24989"/>
            <a:ext cx="7315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400" b="1" i="0" baseline="0">
                <a:solidFill>
                  <a:srgbClr val="000099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BA428B99-D0BB-4B7F-A30C-E347F02920DF}"/>
              </a:ext>
            </a:extLst>
          </p:cNvPr>
          <p:cNvSpPr>
            <a:spLocks noGrp="1"/>
          </p:cNvSpPr>
          <p:nvPr>
            <p:ph type="tbl" sz="quarter" idx="16" hasCustomPrompt="1"/>
          </p:nvPr>
        </p:nvSpPr>
        <p:spPr>
          <a:xfrm>
            <a:off x="914400" y="1143000"/>
            <a:ext cx="7315200" cy="2438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to insert table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38200" y="3733800"/>
            <a:ext cx="7391400" cy="2209799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 dirty="0"/>
          </a:p>
          <a:p>
            <a:pPr algn="r">
              <a:defRPr/>
            </a:pPr>
            <a:r>
              <a:rPr lang="en-US" sz="900" dirty="0">
                <a:solidFill>
                  <a:schemeClr val="bg1"/>
                </a:solidFill>
                <a:latin typeface="Arial Narrow" pitchFamily="34" charset="0"/>
              </a:rPr>
              <a:t>C2, Slide </a:t>
            </a:r>
            <a:fld id="{5ECE9829-65B2-40C6-AEFF-7C648FF56A9C}" type="slidenum"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3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Table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24989"/>
            <a:ext cx="7315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400" b="1" i="0" baseline="0">
                <a:solidFill>
                  <a:srgbClr val="000099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BA428B99-D0BB-4B7F-A30C-E347F02920DF}"/>
              </a:ext>
            </a:extLst>
          </p:cNvPr>
          <p:cNvSpPr>
            <a:spLocks noGrp="1"/>
          </p:cNvSpPr>
          <p:nvPr>
            <p:ph type="tbl" sz="quarter" idx="16" hasCustomPrompt="1"/>
          </p:nvPr>
        </p:nvSpPr>
        <p:spPr>
          <a:xfrm>
            <a:off x="914400" y="3505200"/>
            <a:ext cx="7315200" cy="2438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to insert table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38200" y="1143000"/>
            <a:ext cx="7391400" cy="2209799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 dirty="0"/>
          </a:p>
          <a:p>
            <a:pPr algn="r">
              <a:defRPr/>
            </a:pPr>
            <a:r>
              <a:rPr lang="en-US" sz="900" dirty="0">
                <a:solidFill>
                  <a:schemeClr val="bg1"/>
                </a:solidFill>
                <a:latin typeface="Arial Narrow" pitchFamily="34" charset="0"/>
              </a:rPr>
              <a:t>C2, Slide </a:t>
            </a:r>
            <a:fld id="{5ECE9829-65B2-40C6-AEFF-7C648FF56A9C}" type="slidenum"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9849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_Image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24989"/>
            <a:ext cx="7315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400" b="1" i="0" baseline="0">
                <a:solidFill>
                  <a:srgbClr val="000099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914400" y="1066800"/>
            <a:ext cx="7315200" cy="2514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insert image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3730079"/>
            <a:ext cx="7391400" cy="457200"/>
          </a:xfrm>
        </p:spPr>
        <p:txBody>
          <a:bodyPr/>
          <a:lstStyle>
            <a:lvl1pPr marL="0" indent="0">
              <a:buNone/>
              <a:defRPr sz="2400" b="1">
                <a:solidFill>
                  <a:srgbClr val="000099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heading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5" hasCustomPrompt="1"/>
          </p:nvPr>
        </p:nvSpPr>
        <p:spPr>
          <a:xfrm>
            <a:off x="914400" y="4267200"/>
            <a:ext cx="7315200" cy="1676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insert image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 dirty="0"/>
          </a:p>
          <a:p>
            <a:pPr algn="r">
              <a:defRPr/>
            </a:pPr>
            <a:r>
              <a:rPr lang="en-US" sz="900" dirty="0">
                <a:solidFill>
                  <a:schemeClr val="bg1"/>
                </a:solidFill>
                <a:latin typeface="Arial Narrow" pitchFamily="34" charset="0"/>
              </a:rPr>
              <a:t>C2, Slide </a:t>
            </a:r>
            <a:fld id="{5ECE9829-65B2-40C6-AEFF-7C648FF56A9C}" type="slidenum"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1478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Image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24989"/>
            <a:ext cx="7315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400" b="1" i="0" baseline="0">
                <a:solidFill>
                  <a:srgbClr val="000099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12800" y="1062758"/>
            <a:ext cx="7391400" cy="2213842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812800" y="3319598"/>
            <a:ext cx="7315200" cy="2438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insert image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 dirty="0"/>
          </a:p>
          <a:p>
            <a:pPr algn="r">
              <a:defRPr/>
            </a:pPr>
            <a:r>
              <a:rPr lang="en-US" sz="900" dirty="0">
                <a:solidFill>
                  <a:schemeClr val="bg1"/>
                </a:solidFill>
                <a:latin typeface="Arial Narrow" pitchFamily="34" charset="0"/>
              </a:rPr>
              <a:t>C2, Slide </a:t>
            </a:r>
            <a:fld id="{5ECE9829-65B2-40C6-AEFF-7C648FF56A9C}" type="slidenum"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0972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Image_Text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24989"/>
            <a:ext cx="7315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400" b="1" i="0" baseline="0">
                <a:solidFill>
                  <a:srgbClr val="000099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12800" y="1062758"/>
            <a:ext cx="7391400" cy="1756642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812800" y="2895600"/>
            <a:ext cx="7315200" cy="163340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insert image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812800" y="4605202"/>
            <a:ext cx="7391400" cy="1414598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 dirty="0"/>
          </a:p>
          <a:p>
            <a:pPr algn="r">
              <a:defRPr/>
            </a:pPr>
            <a:r>
              <a:rPr lang="en-US" sz="900" dirty="0">
                <a:solidFill>
                  <a:schemeClr val="bg1"/>
                </a:solidFill>
                <a:latin typeface="Arial Narrow" pitchFamily="34" charset="0"/>
              </a:rPr>
              <a:t>C2, Slide </a:t>
            </a:r>
            <a:fld id="{5ECE9829-65B2-40C6-AEFF-7C648FF56A9C}" type="slidenum"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246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24989"/>
            <a:ext cx="7315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400" b="1" i="0" baseline="0">
                <a:solidFill>
                  <a:srgbClr val="000099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0" y="1066800"/>
            <a:ext cx="7391400" cy="4876800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 dirty="0">
              <a:latin typeface="Times New Roman"/>
            </a:endParaRP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C2,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73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layout_2-line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24989"/>
            <a:ext cx="7315200" cy="740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400" b="1" i="0" baseline="0">
                <a:solidFill>
                  <a:srgbClr val="000099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0" y="1463040"/>
            <a:ext cx="7391400" cy="4495800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>
          <a:xfrm>
            <a:off x="2743200" y="6248400"/>
            <a:ext cx="3657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800" b="1" i="1" kern="120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Murach's C++ Programming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2018, Mike Murach &amp; Associates,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 dirty="0">
              <a:latin typeface="Times New Roman"/>
            </a:endParaRP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C2,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706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24989"/>
            <a:ext cx="7315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400" b="1" i="0" baseline="0">
                <a:solidFill>
                  <a:srgbClr val="000099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914400" y="1143000"/>
            <a:ext cx="7315200" cy="4800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insert image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 dirty="0">
              <a:latin typeface="Times New Roman"/>
            </a:endParaRP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C2,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222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24989"/>
            <a:ext cx="7315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400" b="1" i="0" baseline="0">
                <a:solidFill>
                  <a:srgbClr val="000099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B67ED070-8611-4D83-A3C6-478B69003052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914400" y="1143000"/>
            <a:ext cx="7315200" cy="4495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to insert table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6200" y="6233011"/>
            <a:ext cx="2743200" cy="457200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 dirty="0">
              <a:latin typeface="Times New Roman"/>
            </a:endParaRP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C2,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67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_Text_Table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24989"/>
            <a:ext cx="7315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400" b="1" i="0" baseline="0">
                <a:solidFill>
                  <a:srgbClr val="000099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B67ED070-8611-4D83-A3C6-478B69003052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914400" y="1143000"/>
            <a:ext cx="7315200" cy="1828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to insert table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6200" y="6233011"/>
            <a:ext cx="2743200" cy="457200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 dirty="0">
              <a:latin typeface="Times New Roman"/>
            </a:endParaRP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C2,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4D9C3774-0346-4267-B01B-B6DD528B9FDC}"/>
              </a:ext>
            </a:extLst>
          </p:cNvPr>
          <p:cNvSpPr>
            <a:spLocks noGrp="1"/>
          </p:cNvSpPr>
          <p:nvPr>
            <p:ph type="tbl" sz="quarter" idx="14" hasCustomPrompt="1"/>
          </p:nvPr>
        </p:nvSpPr>
        <p:spPr>
          <a:xfrm>
            <a:off x="914400" y="3810000"/>
            <a:ext cx="7315200" cy="2057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to insert table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C062CE6-0142-4A17-BF14-B9B5257BF8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4400" y="3200400"/>
            <a:ext cx="7315200" cy="53340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insert text</a:t>
            </a:r>
          </a:p>
        </p:txBody>
      </p:sp>
    </p:spTree>
    <p:extLst>
      <p:ext uri="{BB962C8B-B14F-4D97-AF65-F5344CB8AC3E}">
        <p14:creationId xmlns:p14="http://schemas.microsoft.com/office/powerpoint/2010/main" val="2239102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Console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24989"/>
            <a:ext cx="7315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400" b="1" i="0" baseline="0">
                <a:solidFill>
                  <a:srgbClr val="000099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0" y="1066800"/>
            <a:ext cx="7391400" cy="27432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15"/>
          </p:nvPr>
        </p:nvSpPr>
        <p:spPr>
          <a:xfrm>
            <a:off x="1295400" y="3892100"/>
            <a:ext cx="6934200" cy="2049956"/>
          </a:xfrm>
          <a:solidFill>
            <a:schemeClr val="bg1">
              <a:lumMod val="95000"/>
            </a:schemeClr>
          </a:solidFill>
          <a:ln w="31750" cmpd="thickThin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 dirty="0">
              <a:latin typeface="Times New Roman"/>
            </a:endParaRP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C2,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112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Console_Text_Console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24989"/>
            <a:ext cx="7315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400" b="1" i="0" baseline="0">
                <a:solidFill>
                  <a:srgbClr val="000099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0" y="1066800"/>
            <a:ext cx="7391400" cy="9906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1295400" y="2150899"/>
            <a:ext cx="6934200" cy="815635"/>
          </a:xfrm>
          <a:solidFill>
            <a:schemeClr val="bg1">
              <a:lumMod val="95000"/>
            </a:schemeClr>
          </a:solidFill>
          <a:ln w="31750" cmpd="thickThin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838200" y="3347534"/>
            <a:ext cx="7391400" cy="1496734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15"/>
          </p:nvPr>
        </p:nvSpPr>
        <p:spPr>
          <a:xfrm>
            <a:off x="1295400" y="4982112"/>
            <a:ext cx="6934200" cy="885288"/>
          </a:xfrm>
          <a:solidFill>
            <a:schemeClr val="bg1">
              <a:lumMod val="95000"/>
            </a:schemeClr>
          </a:solidFill>
          <a:ln w="31750" cmpd="thickThin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 dirty="0">
              <a:latin typeface="Times New Roman"/>
            </a:endParaRP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C2,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291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sole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24989"/>
            <a:ext cx="7315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algn="l">
              <a:defRPr sz="2400" b="1" i="0" baseline="0">
                <a:solidFill>
                  <a:srgbClr val="000099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14"/>
          <p:cNvSpPr>
            <a:spLocks noGrp="1"/>
          </p:cNvSpPr>
          <p:nvPr>
            <p:ph type="body" sz="quarter" idx="15"/>
          </p:nvPr>
        </p:nvSpPr>
        <p:spPr>
          <a:xfrm>
            <a:off x="1295400" y="1143000"/>
            <a:ext cx="6934200" cy="3200400"/>
          </a:xfrm>
          <a:solidFill>
            <a:schemeClr val="bg1">
              <a:lumMod val="95000"/>
            </a:schemeClr>
          </a:solidFill>
          <a:ln w="31750" cmpd="thickThin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 dirty="0">
              <a:latin typeface="Times New Roman"/>
            </a:endParaRP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C2,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901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0" y="6172200"/>
            <a:ext cx="9144000" cy="685800"/>
          </a:xfrm>
          <a:prstGeom prst="rect">
            <a:avLst/>
          </a:prstGeom>
          <a:solidFill>
            <a:srgbClr val="20396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 bwMode="auto">
          <a:xfrm>
            <a:off x="76200" y="6248400"/>
            <a:ext cx="27432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50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pPr>
              <a:defRPr/>
            </a:pPr>
            <a:r>
              <a:rPr lang="en-US"/>
              <a:t>© 2022, Mike Murach &amp; Associates, Inc.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 bwMode="auto">
          <a:xfrm>
            <a:off x="66294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900">
                <a:latin typeface="Arial Narrow" pitchFamily="34" charset="0"/>
              </a:defRPr>
            </a:lvl1pPr>
          </a:lstStyle>
          <a:p>
            <a:pPr algn="l">
              <a:defRPr/>
            </a:pPr>
            <a:endParaRPr lang="en-US" sz="1400" dirty="0">
              <a:latin typeface="Times New Roman"/>
            </a:endParaRP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C2,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30" y="6397412"/>
            <a:ext cx="1228170" cy="23198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78" r:id="rId2"/>
    <p:sldLayoutId id="2147483689" r:id="rId3"/>
    <p:sldLayoutId id="2147483679" r:id="rId4"/>
    <p:sldLayoutId id="2147483686" r:id="rId5"/>
    <p:sldLayoutId id="2147483691" r:id="rId6"/>
    <p:sldLayoutId id="2147483680" r:id="rId7"/>
    <p:sldLayoutId id="2147483683" r:id="rId8"/>
    <p:sldLayoutId id="2147483681" r:id="rId9"/>
    <p:sldLayoutId id="2147483674" r:id="rId10"/>
    <p:sldLayoutId id="2147483687" r:id="rId11"/>
    <p:sldLayoutId id="2147483690" r:id="rId12"/>
    <p:sldLayoutId id="2147483676" r:id="rId13"/>
    <p:sldLayoutId id="2147483675" r:id="rId14"/>
    <p:sldLayoutId id="2147483684" r:id="rId15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A39E6-CBAB-4D34-86FB-7A3994E32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Murach’s</a:t>
            </a:r>
            <a:r>
              <a:rPr lang="en-US" dirty="0"/>
              <a:t> PHP and MySQL (4</a:t>
            </a:r>
            <a:r>
              <a:rPr lang="en-US" baseline="30000" dirty="0"/>
              <a:t>th</a:t>
            </a:r>
            <a:r>
              <a:rPr lang="en-US" dirty="0"/>
              <a:t> Edition)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B4F3BF-E882-4FDD-BF7D-5A4B763B88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Chapter 2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716D83-BE49-4784-8094-3F5B093151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28800" y="2590800"/>
            <a:ext cx="5486400" cy="914400"/>
          </a:xfrm>
        </p:spPr>
        <p:txBody>
          <a:bodyPr/>
          <a:lstStyle/>
          <a:p>
            <a:r>
              <a:rPr lang="en-US" dirty="0"/>
              <a:t>How to code</a:t>
            </a:r>
            <a:br>
              <a:rPr lang="en-US" dirty="0"/>
            </a:br>
            <a:r>
              <a:rPr lang="en-US" dirty="0"/>
              <a:t>a PHP application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B4957F-70DD-4276-9D6A-A8EA860A9AF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2022, Mike Murach &amp; Associates, Inc.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289623-2D1C-4227-9DEF-8261D6E5FD0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>
              <a:defRPr/>
            </a:pPr>
            <a:endParaRPr lang="en-US" sz="1400" dirty="0">
              <a:latin typeface="Times New Roman"/>
            </a:endParaRP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C2,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1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7906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47484-0E88-4621-8707-93C2157A6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4989"/>
            <a:ext cx="7315200" cy="369332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six PHP data types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EC2BD4-D31D-4B3B-81BB-8DBB379CE32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2900" marR="27432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integer</a:t>
            </a:r>
          </a:p>
          <a:p>
            <a:pPr marL="342900" marR="27432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double</a:t>
            </a:r>
          </a:p>
          <a:p>
            <a:pPr marL="342900" marR="27432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000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boolean</a:t>
            </a:r>
            <a:endParaRPr lang="en-US" sz="2000" spc="-1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27432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string</a:t>
            </a:r>
          </a:p>
          <a:p>
            <a:pPr marL="342900" marR="27432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array</a:t>
            </a:r>
          </a:p>
          <a:p>
            <a:pPr marL="342900" marR="27432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object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282EC3-4C4F-457C-95D1-25200F08F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51726C-F05A-4D86-8C73-5AA15B1A1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 dirty="0">
              <a:latin typeface="Times New Roman"/>
            </a:endParaRP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C2,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10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2112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CDAB7-2917-4B02-BED1-B757333E3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4989"/>
            <a:ext cx="7315200" cy="369332"/>
          </a:xfrm>
        </p:spPr>
        <p:txBody>
          <a:bodyPr/>
          <a:lstStyle/>
          <a:p>
            <a:pPr marL="0" marR="0">
              <a:spcBef>
                <a:spcPts val="150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Integer values (whole numbers)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74C23F-49EA-42AD-A478-5BE4214814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15               // an integer</a:t>
            </a:r>
          </a:p>
          <a:p>
            <a:pPr marL="347345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-21              // a negative integer</a:t>
            </a:r>
          </a:p>
          <a:p>
            <a:pPr marL="0" marR="0">
              <a:spcBef>
                <a:spcPts val="150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Double values (numbers with decimal positions)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21.5             // a floating-point value</a:t>
            </a:r>
          </a:p>
          <a:p>
            <a:pPr marL="347345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-124.82          // a negative floating-point value</a:t>
            </a:r>
          </a:p>
          <a:p>
            <a:pPr marL="0" marR="0">
              <a:spcBef>
                <a:spcPts val="150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two Boolean values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true             // equivalent to true, yes, on, or 1</a:t>
            </a:r>
          </a:p>
          <a:p>
            <a:pPr marL="347345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false            // equivalent to false, no, off, or 0</a:t>
            </a:r>
          </a:p>
          <a:p>
            <a:pPr marL="0" marR="0">
              <a:spcBef>
                <a:spcPts val="150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String values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'Ray Harris'     // a string with single quotes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"Ray Harris"     // a string with double quotes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''               // an empty string</a:t>
            </a:r>
          </a:p>
          <a:p>
            <a:pPr marL="347345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null             // a NULL value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F6CF41-40AA-491F-ABDF-94EA00EA6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BE5530-DC82-40F6-A3A6-8DED82BC9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 dirty="0">
              <a:latin typeface="Times New Roman"/>
            </a:endParaRP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C2,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11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4638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4417F-AD2E-4215-8C01-0C9272F39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4989"/>
            <a:ext cx="7315200" cy="369332"/>
          </a:xfrm>
        </p:spPr>
        <p:txBody>
          <a:bodyPr/>
          <a:lstStyle/>
          <a:p>
            <a:pPr marL="0" marR="0">
              <a:spcBef>
                <a:spcPts val="150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Double values that use scientific notation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F1CAF9-8DB7-44CF-AFEE-66AD3AA902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7345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3.7e9            // equivalent to 3700000000</a:t>
            </a:r>
          </a:p>
          <a:p>
            <a:pPr marL="347345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3.7e-9           // equivalent to 0.0000000037</a:t>
            </a:r>
          </a:p>
          <a:p>
            <a:pPr marL="347345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-3.7e9           // equivalent to -3700000000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1B82C3-316C-4B0F-979E-E3677CF25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ED5EAA-2673-4866-85B3-37C52209E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 dirty="0">
              <a:latin typeface="Times New Roman"/>
            </a:endParaRP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C2,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12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103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F0CB8-DBE1-46D7-AC4C-941611AC2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568404"/>
            <a:ext cx="7315200" cy="1107996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Using the assignment operator (=)</a:t>
            </a:r>
            <a:b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 you declare a variable and give it a value</a:t>
            </a:r>
            <a:b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D058D5-493B-4A6B-80C5-F612842965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447800"/>
            <a:ext cx="7391400" cy="4495800"/>
          </a:xfrm>
        </p:spPr>
        <p:txBody>
          <a:bodyPr/>
          <a:lstStyle/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$count = 10;               // an integer literal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$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list_price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9.50;        // a double literal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$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first_name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'Bob';       // a string literal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$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first_name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"Bob";       // a string literal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$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is_valid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false;         // a Boolean literal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$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product_count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$count;   // $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product_count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is 10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$price = $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list_price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     // $price is 9.50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$name = $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first_name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      // $name is "Bob"</a:t>
            </a:r>
          </a:p>
          <a:p>
            <a:pPr marL="347345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$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is_new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$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is_valid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      // $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is_new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is FALSE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5A598C-D1A4-4E0B-9A4A-EB4551C2A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F99FE6-6BF2-468A-A45F-50D86385D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 dirty="0">
              <a:latin typeface="Times New Roman"/>
            </a:endParaRP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C2,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13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2080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0C69B-95D9-45C8-84A1-5B25E2920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4989"/>
            <a:ext cx="7315200" cy="369332"/>
          </a:xfrm>
        </p:spPr>
        <p:txBody>
          <a:bodyPr/>
          <a:lstStyle/>
          <a:p>
            <a:pPr marL="0" marR="0">
              <a:spcBef>
                <a:spcPts val="150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Rules for creating variable names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BFEDBC-A9FF-4E10-9427-218168CB32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2900" marR="27432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Variable names are case-sensitive.</a:t>
            </a:r>
          </a:p>
          <a:p>
            <a:pPr marL="342900" marR="27432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Variable names can contain letters, numbers, and underscores.</a:t>
            </a:r>
          </a:p>
          <a:p>
            <a:pPr marL="342900" marR="27432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Variable names can’t contain special characters.</a:t>
            </a:r>
          </a:p>
          <a:p>
            <a:pPr marL="342900" marR="27432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Variable names can’t begin with a digit or two underscores.</a:t>
            </a:r>
          </a:p>
          <a:p>
            <a:pPr marL="342900" marR="27432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Variable names can’t use names that are reserved by PHP, such as the variable named $this that’s reserved for use with objects.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DB29EA-B51B-4FB3-BDFD-73F733000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BB4A7C-B741-4CC9-BDA2-96DDD032E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 dirty="0">
              <a:latin typeface="Times New Roman"/>
            </a:endParaRP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C2,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14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1628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3F697-2038-4C66-9E2A-1E5553A6B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4989"/>
            <a:ext cx="7315200" cy="369332"/>
          </a:xfrm>
        </p:spPr>
        <p:txBody>
          <a:bodyPr/>
          <a:lstStyle/>
          <a:p>
            <a:pPr marL="0" marR="0">
              <a:spcBef>
                <a:spcPts val="150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How to declare a constant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8C0038-0F8B-4BAD-B57F-C2037F8944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7345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define('MAX_QTY', 100);     // an integer constant</a:t>
            </a:r>
          </a:p>
          <a:p>
            <a:pPr marL="347345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define('PI', 3.14159265);   // a double constant</a:t>
            </a:r>
          </a:p>
          <a:p>
            <a:pPr marL="347345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define('MALE', 'm');        // a string constant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70E354-15E6-4627-BE0D-8A4FAF447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0AF748-83DD-4F8F-A55E-FB08DD301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 dirty="0">
              <a:latin typeface="Times New Roman"/>
            </a:endParaRP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C2,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15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2391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1F46B-9577-4B55-B1B0-E8314CA17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4989"/>
            <a:ext cx="7315200" cy="369332"/>
          </a:xfrm>
        </p:spPr>
        <p:txBody>
          <a:bodyPr/>
          <a:lstStyle/>
          <a:p>
            <a:pPr marL="0" marR="0">
              <a:spcBef>
                <a:spcPts val="150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 HTML form that does an HTTP GET request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36877D-E4AA-4202-86F6-43F1A48F79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066800"/>
            <a:ext cx="7467600" cy="4876800"/>
          </a:xfrm>
        </p:spPr>
        <p:txBody>
          <a:bodyPr/>
          <a:lstStyle/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&lt;form action="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display.php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en-US" sz="16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method="get"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&lt;label&gt;First name: &lt;/label&gt;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&lt;input type="text" </a:t>
            </a:r>
            <a:r>
              <a:rPr lang="en-US" sz="1600" b="1" dirty="0">
                <a:effectLst/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name="</a:t>
            </a:r>
            <a:r>
              <a:rPr lang="en-US" sz="1600" b="1" dirty="0" err="1">
                <a:effectLst/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first_name</a:t>
            </a:r>
            <a:r>
              <a:rPr lang="en-US" sz="1600" b="1" dirty="0">
                <a:effectLst/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/&gt;&lt;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&lt;label&gt;Last name: &lt;/label&gt;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&lt;input type="text" </a:t>
            </a:r>
            <a:r>
              <a:rPr lang="en-US" sz="1600" b="1" dirty="0">
                <a:effectLst/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name="</a:t>
            </a:r>
            <a:r>
              <a:rPr lang="en-US" sz="1600" b="1" dirty="0" err="1">
                <a:effectLst/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last_name</a:t>
            </a:r>
            <a:r>
              <a:rPr lang="en-US" sz="1600" b="1" dirty="0">
                <a:effectLst/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/&gt;&lt;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&lt;label&gt;&amp;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nbsp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;&lt;/label&gt;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&lt;input type="submit" value="Submit"/&gt;</a:t>
            </a:r>
          </a:p>
          <a:p>
            <a:pPr marL="347345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&lt;/form&gt;</a:t>
            </a:r>
          </a:p>
          <a:p>
            <a:pPr marL="0" marR="0">
              <a:spcBef>
                <a:spcPts val="150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URL for the HTTP GET request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//localhost/.../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display.php?first_name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Ray&amp;last_name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=Harris</a:t>
            </a:r>
          </a:p>
          <a:p>
            <a:pPr marL="0" marR="0">
              <a:spcBef>
                <a:spcPts val="150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Getting the data and storing it in variables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$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first_name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$_GET['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first_name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'];</a:t>
            </a:r>
          </a:p>
          <a:p>
            <a:pPr marL="347345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$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last_name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$_GET['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last_name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'];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AFACA7-8E03-4352-8084-FCB913F68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88EEBB-583D-47CC-94A7-315A53F98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 dirty="0">
              <a:latin typeface="Times New Roman"/>
            </a:endParaRP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C2,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16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1599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A0DDE-51A9-410D-B7DE-5177A0333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4989"/>
            <a:ext cx="7315200" cy="369332"/>
          </a:xfrm>
        </p:spPr>
        <p:txBody>
          <a:bodyPr/>
          <a:lstStyle/>
          <a:p>
            <a:pPr marL="0" marR="0">
              <a:spcBef>
                <a:spcPts val="150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 &lt;a&gt; tag that performs an HTTP GET request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4C856E-1117-4221-AD62-9799D879BA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&lt;a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href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="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display.php</a:t>
            </a:r>
            <a:r>
              <a:rPr lang="en-US" sz="1600" b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?first_name</a:t>
            </a:r>
            <a:r>
              <a:rPr lang="en-US" sz="16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1600" b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Ray&amp;last_name</a:t>
            </a:r>
            <a:r>
              <a:rPr lang="en-US" sz="16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=Harris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"&gt;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Display Name</a:t>
            </a:r>
          </a:p>
          <a:p>
            <a:pPr marL="347345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&lt;/a&gt;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12E064-4658-49AF-8412-35028D86F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C698BE-C371-4B05-97AB-83E92E676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 dirty="0">
              <a:latin typeface="Times New Roman"/>
            </a:endParaRP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C2,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17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8904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BF1FC-A019-40CA-B2E4-074A054A7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4989"/>
            <a:ext cx="7315200" cy="369332"/>
          </a:xfrm>
        </p:spPr>
        <p:txBody>
          <a:bodyPr/>
          <a:lstStyle/>
          <a:p>
            <a:pPr marL="0" marR="0">
              <a:spcBef>
                <a:spcPts val="150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PHP page for an HTTP POST request</a:t>
            </a:r>
            <a:endParaRPr lang="en-US" dirty="0"/>
          </a:p>
        </p:txBody>
      </p:sp>
      <p:pic>
        <p:nvPicPr>
          <p:cNvPr id="7" name="Content Placeholder 6" descr="Title describes slide">
            <a:extLst>
              <a:ext uri="{FF2B5EF4-FFF2-40B4-BE49-F238E27FC236}">
                <a16:creationId xmlns:a16="http://schemas.microsoft.com/office/drawing/2014/main" id="{9CCC0EDA-9982-40C7-A2CD-3927AE884A3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176233" y="1217579"/>
            <a:ext cx="7053367" cy="2298359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61FC1E-F595-423B-BC75-461203EAFB1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200" y="3810001"/>
            <a:ext cx="7391400" cy="2209799"/>
          </a:xfrm>
        </p:spPr>
        <p:txBody>
          <a:bodyPr/>
          <a:lstStyle/>
          <a:p>
            <a:pPr marL="0" marR="0">
              <a:spcBef>
                <a:spcPts val="150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 HTML form that specifies the POST method</a:t>
            </a:r>
          </a:p>
          <a:p>
            <a:pPr marL="347345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&lt;form action="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display.php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en-US" sz="1600" b="1" dirty="0">
                <a:effectLst/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method="post"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  <a:p>
            <a:pPr marL="0" marR="0">
              <a:spcBef>
                <a:spcPts val="150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16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Code that gets the data from the $_POST array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$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first_name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$_POST['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first_name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'];</a:t>
            </a:r>
          </a:p>
          <a:p>
            <a:pPr marL="347345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$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last_name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$_POST['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last_name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'];</a:t>
            </a:r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BD537D-FB40-48BC-95DF-06CB57A35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6187F5-DDDE-4F4E-B194-1CB362726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  <a:p>
            <a:pPr algn="r">
              <a:defRPr/>
            </a:pPr>
            <a:r>
              <a:rPr lang="en-US" sz="900" dirty="0">
                <a:solidFill>
                  <a:schemeClr val="bg1"/>
                </a:solidFill>
                <a:latin typeface="Arial Narrow" pitchFamily="34" charset="0"/>
              </a:rPr>
              <a:t>C2, Slide </a:t>
            </a:r>
            <a:fld id="{5ECE9829-65B2-40C6-AEFF-7C648FF56A9C}" type="slidenum"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pPr algn="r">
                <a:defRPr/>
              </a:pPr>
              <a:t>18</a:t>
            </a:fld>
            <a:endParaRPr 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2892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D52F3-5376-4D5F-8DA0-CF6101D17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4989"/>
            <a:ext cx="7315200" cy="369332"/>
          </a:xfrm>
        </p:spPr>
        <p:txBody>
          <a:bodyPr/>
          <a:lstStyle/>
          <a:p>
            <a:pPr marL="0" marR="0">
              <a:spcBef>
                <a:spcPts val="150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When to use the HTTP GET method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80A496-A25B-4B29-844E-E56FD15B550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2900" marR="27432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When the request is for a page that gets data from a database server.</a:t>
            </a:r>
          </a:p>
          <a:p>
            <a:pPr marL="342900" marR="27432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When the request can be executed multiple times without causing any problems.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2D1625-8CB9-4338-9041-9DFFEC47B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E04B40-6A6C-4C4A-97D8-3B8ABAA56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 dirty="0">
              <a:latin typeface="Times New Roman"/>
            </a:endParaRP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C2,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19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279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DF2B0-F54D-4EC4-B488-06A8FC0CE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4989"/>
            <a:ext cx="7315200" cy="369332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Objectives (part 1)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B1F42E-D870-457D-B1CD-1FE750E1C5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marR="0">
              <a:spcBef>
                <a:spcPts val="150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Applied</a:t>
            </a:r>
          </a:p>
          <a:p>
            <a:pPr marL="342900" marR="274320" lvl="0" indent="-3429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tabLst>
                <a:tab pos="347345" algn="l"/>
                <a:tab pos="365760" algn="l"/>
                <a:tab pos="365760" algn="l"/>
              </a:tabLst>
            </a:pP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Given the specifications for a PHP application that requires only the skills and language elements presented in this chapter, code, test, and debug the application. That includes these skills:</a:t>
            </a:r>
          </a:p>
          <a:p>
            <a:pPr marL="694944" marR="274320" indent="-347472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347345" algn="l"/>
                <a:tab pos="681355" algn="l"/>
              </a:tabLst>
            </a:pPr>
            <a:r>
              <a:rPr lang="en-US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Creating variables with valid names and assigning values to them</a:t>
            </a:r>
          </a:p>
          <a:p>
            <a:pPr marL="694944" marR="274320" indent="-347472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347345" algn="l"/>
                <a:tab pos="681355" algn="l"/>
              </a:tabLst>
            </a:pPr>
            <a:r>
              <a:rPr lang="en-US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Using literals and concatenating strings</a:t>
            </a:r>
          </a:p>
          <a:p>
            <a:pPr marL="694944" marR="274320" indent="-347472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347345" algn="l"/>
                <a:tab pos="681355" algn="l"/>
              </a:tabLst>
            </a:pPr>
            <a:r>
              <a:rPr lang="en-US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Using the built-in $_GET and $_POST arrays</a:t>
            </a:r>
          </a:p>
          <a:p>
            <a:pPr marL="694944" marR="274320" indent="-347472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347345" algn="l"/>
                <a:tab pos="681355" algn="l"/>
              </a:tabLst>
            </a:pPr>
            <a:r>
              <a:rPr lang="en-US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Using echo statements to display data on a page</a:t>
            </a:r>
          </a:p>
          <a:p>
            <a:pPr marL="694944" marR="274320" indent="-347472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347345" algn="l"/>
                <a:tab pos="681355" algn="l"/>
              </a:tabLst>
            </a:pPr>
            <a:r>
              <a:rPr lang="en-US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Coding string and numeric expressions</a:t>
            </a:r>
          </a:p>
          <a:p>
            <a:pPr marL="694944" marR="274320" indent="-347472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347345" algn="l"/>
                <a:tab pos="681355" algn="l"/>
              </a:tabLst>
            </a:pPr>
            <a:r>
              <a:rPr lang="en-US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Using compound assignment operators</a:t>
            </a:r>
          </a:p>
          <a:p>
            <a:pPr marL="694944" marR="274320" indent="-347472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347345" algn="l"/>
                <a:tab pos="681355" algn="l"/>
              </a:tabLst>
            </a:pPr>
            <a:r>
              <a:rPr lang="en-US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Using the built-in </a:t>
            </a:r>
            <a:r>
              <a:rPr lang="en-US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intdiv</a:t>
            </a:r>
            <a:r>
              <a:rPr lang="en-US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(), </a:t>
            </a:r>
            <a:r>
              <a:rPr lang="en-US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number_format</a:t>
            </a:r>
            <a:r>
              <a:rPr lang="en-US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(), date(), </a:t>
            </a:r>
            <a:r>
              <a:rPr lang="en-US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isset</a:t>
            </a:r>
            <a:r>
              <a:rPr lang="en-US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(), empty(), and </a:t>
            </a:r>
            <a:r>
              <a:rPr lang="en-US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is_numeric</a:t>
            </a:r>
            <a:r>
              <a:rPr lang="en-US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() functions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75ADCE-625B-458E-B43E-43290697E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0844F7-C7A0-4075-8F60-9D9802B90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 dirty="0">
              <a:latin typeface="Times New Roman"/>
            </a:endParaRP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C2,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2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8930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CCD58-4857-4337-AE61-F88C5E004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4989"/>
            <a:ext cx="7315200" cy="369332"/>
          </a:xfrm>
        </p:spPr>
        <p:txBody>
          <a:bodyPr/>
          <a:lstStyle/>
          <a:p>
            <a:pPr marL="0" marR="0">
              <a:spcBef>
                <a:spcPts val="150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When to use the HTTP POST method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97A413-C915-4BB3-9DC5-F35340F8D8A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2900" marR="27432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When the request is for a page that writes data to a database server.</a:t>
            </a:r>
          </a:p>
          <a:p>
            <a:pPr marL="342900" marR="27432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When executing the request multiple times may cause problems.</a:t>
            </a:r>
          </a:p>
          <a:p>
            <a:pPr marL="342900" marR="27432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When you don’t want to include the parameters in the URL for security reasons.</a:t>
            </a:r>
          </a:p>
          <a:p>
            <a:pPr marL="342900" marR="27432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When you don’t want users to be able to include parameters when they bookmark a page.</a:t>
            </a:r>
          </a:p>
          <a:p>
            <a:pPr marL="342900" marR="27432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When you need to transfer more than 4 KB of data.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1B2AE7-5507-488A-AB1E-FF49EEC7E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E7D05F-2D7A-4DB5-A05C-AE5EE42C1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 dirty="0">
              <a:latin typeface="Times New Roman"/>
            </a:endParaRP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C2,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20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8206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38C42-262B-4356-88D2-8FDD9B707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568404"/>
            <a:ext cx="7315200" cy="1107996"/>
          </a:xfrm>
        </p:spPr>
        <p:txBody>
          <a:bodyPr/>
          <a:lstStyle/>
          <a:p>
            <a:pPr marL="0" marR="0">
              <a:spcBef>
                <a:spcPts val="150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Chrome dialog box that’s displayed </a:t>
            </a:r>
            <a:b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 the user tries to refresh a post</a:t>
            </a:r>
            <a:b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6" name="Content Placeholder 5" descr="Title describes slide">
            <a:extLst>
              <a:ext uri="{FF2B5EF4-FFF2-40B4-BE49-F238E27FC236}">
                <a16:creationId xmlns:a16="http://schemas.microsoft.com/office/drawing/2014/main" id="{A8484FE9-86EA-4E57-BD90-40FABD84ED76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219200" y="1472015"/>
            <a:ext cx="6152616" cy="234838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B8ECE8-DD77-4F72-A7A8-5E3782B39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074D58-18CC-4200-9D9D-795CFD34B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 dirty="0">
              <a:latin typeface="Times New Roman"/>
            </a:endParaRP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C2,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21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8881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363977-4691-4681-9036-9694777C8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4989"/>
            <a:ext cx="7315200" cy="369332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How to assign string expressions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6A7A80-9EAC-47B4-99BB-16F4FFDDF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7345" marR="0">
              <a:spcBef>
                <a:spcPts val="900"/>
              </a:spcBef>
              <a:spcAft>
                <a:spcPts val="600"/>
              </a:spcAft>
              <a:tabLst>
                <a:tab pos="1371600" algn="l"/>
                <a:tab pos="2743200" algn="l"/>
              </a:tabLst>
            </a:pPr>
            <a:r>
              <a:rPr lang="en-US" b="1" spc="-10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Use single quotes to improve PHP efficiency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$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first_name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'Bob';</a:t>
            </a:r>
          </a:p>
          <a:p>
            <a:pPr marL="347345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$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last_name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'Roberts';</a:t>
            </a:r>
          </a:p>
          <a:p>
            <a:pPr marL="347345" marR="0">
              <a:spcBef>
                <a:spcPts val="900"/>
              </a:spcBef>
              <a:spcAft>
                <a:spcPts val="600"/>
              </a:spcAft>
              <a:tabLst>
                <a:tab pos="1371600" algn="l"/>
                <a:tab pos="2743200" algn="l"/>
              </a:tabLst>
            </a:pPr>
            <a:r>
              <a:rPr lang="en-US" b="1" spc="-10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Assign NULL values and empty strings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$address2 = '';             // an empty string</a:t>
            </a:r>
          </a:p>
          <a:p>
            <a:pPr marL="347345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$address2 = null;           </a:t>
            </a:r>
            <a:r>
              <a:rPr lang="en-US" sz="20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// a NULL value</a:t>
            </a:r>
          </a:p>
          <a:p>
            <a:pPr marL="347345" marR="0">
              <a:spcBef>
                <a:spcPts val="900"/>
              </a:spcBef>
              <a:spcAft>
                <a:spcPts val="600"/>
              </a:spcAft>
              <a:tabLst>
                <a:tab pos="1371600" algn="l"/>
                <a:tab pos="2743200" algn="l"/>
              </a:tabLst>
            </a:pPr>
            <a:r>
              <a:rPr lang="en-US" b="1" spc="-10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Use double quotes to insert a variable into a string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$name = "Name: $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first_name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";         // Name: Bob</a:t>
            </a:r>
          </a:p>
          <a:p>
            <a:pPr marL="347345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$name = "$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first_name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$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last_name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";    // Bob Roberts</a:t>
            </a:r>
          </a:p>
          <a:p>
            <a:pPr marL="347345" marR="0">
              <a:spcBef>
                <a:spcPts val="900"/>
              </a:spcBef>
              <a:spcAft>
                <a:spcPts val="600"/>
              </a:spcAft>
              <a:tabLst>
                <a:tab pos="1371600" algn="l"/>
                <a:tab pos="2743200" algn="l"/>
              </a:tabLst>
            </a:pPr>
            <a:r>
              <a:rPr lang="en-US" b="1" spc="-10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Use single and double quotes for special purposes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$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last_name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"O'Brien";              // O'Brien</a:t>
            </a:r>
          </a:p>
          <a:p>
            <a:pPr marL="347345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$line = 'She said, "Hi."';           // She said, "Hi."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509523-EEB4-45A4-9A6D-FA88FB12B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88BBA7-DCB5-4B55-89F4-CDBA090E1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 dirty="0">
              <a:latin typeface="Times New Roman"/>
            </a:endParaRP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C2,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22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0396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02249-0688-4DFF-9824-7353D6D4C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4989"/>
            <a:ext cx="7315200" cy="369332"/>
          </a:xfrm>
        </p:spPr>
        <p:txBody>
          <a:bodyPr/>
          <a:lstStyle/>
          <a:p>
            <a:pPr marL="0" marR="0">
              <a:spcBef>
                <a:spcPts val="150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How to use the concatenation operator (.)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ECA6A8-153F-4759-9C41-699928DCFC0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7345" marR="0">
              <a:spcBef>
                <a:spcPts val="900"/>
              </a:spcBef>
              <a:spcAft>
                <a:spcPts val="600"/>
              </a:spcAft>
              <a:tabLst>
                <a:tab pos="1371600" algn="l"/>
                <a:tab pos="2743200" algn="l"/>
              </a:tabLst>
            </a:pPr>
            <a:r>
              <a:rPr lang="en-US" b="1" spc="-10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 simple joins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$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first_name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'Bob';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$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last_name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'Roberts';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$name = 'Name: ' . $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first_name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         // Name: Bob</a:t>
            </a:r>
          </a:p>
          <a:p>
            <a:pPr marL="347345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$name = $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first_name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. ' ' . $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last_name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 // Bob Roberts</a:t>
            </a:r>
          </a:p>
          <a:p>
            <a:pPr marL="347345" marR="0">
              <a:spcBef>
                <a:spcPts val="900"/>
              </a:spcBef>
              <a:spcAft>
                <a:spcPts val="600"/>
              </a:spcAft>
              <a:tabLst>
                <a:tab pos="1371600" algn="l"/>
                <a:tab pos="2743200" algn="l"/>
              </a:tabLst>
            </a:pPr>
            <a:r>
              <a:rPr lang="en-US" b="1" spc="-10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join a number to a string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$price = 19.99;</a:t>
            </a:r>
          </a:p>
          <a:p>
            <a:pPr marL="347345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$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price_string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'Price: ' . $price;      // Price: 19.99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B8E27A-21CD-49D9-B22A-8C34ACD51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10D3F6-1B6B-4E7C-90E9-90BAEF6D9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 dirty="0">
              <a:latin typeface="Times New Roman"/>
            </a:endParaRP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C2,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23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1889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05F8F-734E-4057-98F0-CE1789175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4989"/>
            <a:ext cx="7315200" cy="369332"/>
          </a:xfrm>
        </p:spPr>
        <p:txBody>
          <a:bodyPr/>
          <a:lstStyle/>
          <a:p>
            <a:pPr marL="0" marR="0">
              <a:spcBef>
                <a:spcPts val="150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syntax for the echo statement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C22A47-C0EE-48D3-9416-82D4ACBC60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7345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echo </a:t>
            </a:r>
            <a:r>
              <a:rPr lang="en-US" sz="1600" b="1" i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string_expression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marR="0">
              <a:spcBef>
                <a:spcPts val="150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How to use an echo statement within HTML</a:t>
            </a:r>
          </a:p>
          <a:p>
            <a:pPr marL="347345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&lt;p&gt;Name: </a:t>
            </a:r>
            <a:r>
              <a:rPr lang="en-US" sz="16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&lt;?</a:t>
            </a:r>
            <a:r>
              <a:rPr lang="en-US" sz="1600" b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php</a:t>
            </a:r>
            <a:r>
              <a:rPr lang="en-US" sz="16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echo $name; ?&gt;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&lt;/p&gt;</a:t>
            </a:r>
          </a:p>
          <a:p>
            <a:pPr marL="0" marR="0">
              <a:spcBef>
                <a:spcPts val="150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How to use an echo statement </a:t>
            </a:r>
            <a:b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with the </a:t>
            </a:r>
            <a:r>
              <a:rPr lang="en-US" sz="2400" b="1" dirty="0" err="1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htmlspecialchars</a:t>
            </a: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() function</a:t>
            </a:r>
          </a:p>
          <a:p>
            <a:pPr marL="347345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&lt;p&gt;Name: </a:t>
            </a:r>
            <a:r>
              <a:rPr lang="en-US" sz="16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&lt;?</a:t>
            </a:r>
            <a:r>
              <a:rPr lang="en-US" sz="1600" b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php</a:t>
            </a:r>
            <a:r>
              <a:rPr lang="en-US" sz="16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echo </a:t>
            </a:r>
            <a:r>
              <a:rPr lang="en-US" sz="1600" b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htmlspecialchars</a:t>
            </a:r>
            <a:r>
              <a:rPr lang="en-US" sz="16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($name); ?&gt;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&lt;/p&gt;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F46F5C-C041-448D-AFB2-C69599020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9750F1-8ADF-4122-9828-DF3ACDBF7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 dirty="0">
              <a:latin typeface="Times New Roman"/>
            </a:endParaRP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C2,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24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5292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1AC02-7544-400A-979C-1C42C85A2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4989"/>
            <a:ext cx="7315200" cy="369332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Common arithmetic operators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C9420E-0192-4A04-BDBE-2AC850EC5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3D3CB-0A05-4FB3-B185-660C6CDEF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 dirty="0">
              <a:latin typeface="Times New Roman"/>
            </a:endParaRP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C2,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25</a:t>
            </a:fld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9" name="Table Placeholder 8">
            <a:extLst>
              <a:ext uri="{FF2B5EF4-FFF2-40B4-BE49-F238E27FC236}">
                <a16:creationId xmlns:a16="http://schemas.microsoft.com/office/drawing/2014/main" id="{72F660D0-0DCC-42E5-8920-40F2B423501B}"/>
              </a:ext>
            </a:extLst>
          </p:cNvPr>
          <p:cNvGraphicFramePr>
            <a:graphicFrameLocks noGrp="1"/>
          </p:cNvGraphicFramePr>
          <p:nvPr>
            <p:ph type="tbl" sz="quarter" idx="13"/>
            <p:extLst>
              <p:ext uri="{D42A27DB-BD31-4B8C-83A1-F6EECF244321}">
                <p14:modId xmlns:p14="http://schemas.microsoft.com/office/powerpoint/2010/main" val="2164902471"/>
              </p:ext>
            </p:extLst>
          </p:nvPr>
        </p:nvGraphicFramePr>
        <p:xfrm>
          <a:off x="914400" y="1143000"/>
          <a:ext cx="7315200" cy="3351115"/>
        </p:xfrm>
        <a:graphic>
          <a:graphicData uri="http://schemas.openxmlformats.org/drawingml/2006/table">
            <a:tbl>
              <a:tblPr firstRow="1"/>
              <a:tblGrid>
                <a:gridCol w="1265702">
                  <a:extLst>
                    <a:ext uri="{9D8B030D-6E8A-4147-A177-3AD203B41FA5}">
                      <a16:colId xmlns:a16="http://schemas.microsoft.com/office/drawing/2014/main" val="1622365536"/>
                    </a:ext>
                  </a:extLst>
                </a:gridCol>
                <a:gridCol w="1712122">
                  <a:extLst>
                    <a:ext uri="{9D8B030D-6E8A-4147-A177-3AD203B41FA5}">
                      <a16:colId xmlns:a16="http://schemas.microsoft.com/office/drawing/2014/main" val="3738703344"/>
                    </a:ext>
                  </a:extLst>
                </a:gridCol>
                <a:gridCol w="1483839">
                  <a:extLst>
                    <a:ext uri="{9D8B030D-6E8A-4147-A177-3AD203B41FA5}">
                      <a16:colId xmlns:a16="http://schemas.microsoft.com/office/drawing/2014/main" val="2484846270"/>
                    </a:ext>
                  </a:extLst>
                </a:gridCol>
                <a:gridCol w="2853537">
                  <a:extLst>
                    <a:ext uri="{9D8B030D-6E8A-4147-A177-3AD203B41FA5}">
                      <a16:colId xmlns:a16="http://schemas.microsoft.com/office/drawing/2014/main" val="2865109920"/>
                    </a:ext>
                  </a:extLst>
                </a:gridCol>
              </a:tblGrid>
              <a:tr h="395690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828800" algn="l"/>
                          <a:tab pos="457200" algn="l"/>
                        </a:tabLst>
                      </a:pPr>
                      <a:r>
                        <a:rPr lang="en-US" sz="20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Operator</a:t>
                      </a:r>
                    </a:p>
                  </a:txBody>
                  <a:tcPr marL="68485" marR="68485" marT="45657" marB="4565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D87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828800" algn="l"/>
                          <a:tab pos="457200" algn="l"/>
                        </a:tabLst>
                      </a:pPr>
                      <a:r>
                        <a:rPr lang="en-US" sz="20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Description</a:t>
                      </a:r>
                    </a:p>
                  </a:txBody>
                  <a:tcPr marL="68485" marR="68485" marT="45657" marB="4565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D87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828800" algn="l"/>
                          <a:tab pos="457200" algn="l"/>
                        </a:tabLst>
                      </a:pPr>
                      <a:r>
                        <a:rPr lang="en-US" sz="20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Example</a:t>
                      </a:r>
                    </a:p>
                  </a:txBody>
                  <a:tcPr marL="68485" marR="68485" marT="45657" marB="4565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D87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828800" algn="l"/>
                          <a:tab pos="457200" algn="l"/>
                        </a:tabLst>
                      </a:pPr>
                      <a:r>
                        <a:rPr lang="en-US" sz="20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Result</a:t>
                      </a:r>
                    </a:p>
                  </a:txBody>
                  <a:tcPr marL="68485" marR="68485" marT="45657" marB="4565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D87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5914732"/>
                  </a:ext>
                </a:extLst>
              </a:tr>
              <a:tr h="395690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12064" algn="ctr"/>
                        </a:tabLs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Times New Roman" panose="02020603050405020304" pitchFamily="18" charset="0"/>
                        </a:rPr>
                        <a:t>	+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85" marR="68485" marT="45657" marB="456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12064" algn="ctr"/>
                        </a:tabLs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Addition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85" marR="68485" marT="45657" marB="456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12064" algn="ctr"/>
                        </a:tabLs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Times New Roman" panose="02020603050405020304" pitchFamily="18" charset="0"/>
                        </a:rPr>
                        <a:t>5 + 7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85" marR="68485" marT="45657" marB="456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12064" algn="ctr"/>
                        </a:tabLs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Times New Roman" panose="02020603050405020304" pitchFamily="18" charset="0"/>
                        </a:rPr>
                        <a:t>12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85" marR="68485" marT="45657" marB="456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0770334"/>
                  </a:ext>
                </a:extLst>
              </a:tr>
              <a:tr h="395690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12064" algn="ctr"/>
                        </a:tabLs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Times New Roman" panose="02020603050405020304" pitchFamily="18" charset="0"/>
                        </a:rPr>
                        <a:t>	-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85" marR="68485" marT="45657" marB="456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12064" algn="ctr"/>
                        </a:tabLs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Subtraction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85" marR="68485" marT="45657" marB="456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12064" algn="ctr"/>
                        </a:tabLs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Times New Roman" panose="02020603050405020304" pitchFamily="18" charset="0"/>
                        </a:rPr>
                        <a:t>5 - 12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85" marR="68485" marT="45657" marB="456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12064" algn="ctr"/>
                        </a:tabLs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Times New Roman" panose="02020603050405020304" pitchFamily="18" charset="0"/>
                        </a:rPr>
                        <a:t>-7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85" marR="68485" marT="45657" marB="456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0904343"/>
                  </a:ext>
                </a:extLst>
              </a:tr>
              <a:tr h="395690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12064" algn="ctr"/>
                        </a:tabLs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Times New Roman" panose="02020603050405020304" pitchFamily="18" charset="0"/>
                        </a:rPr>
                        <a:t>	*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85" marR="68485" marT="45657" marB="456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12064" algn="ctr"/>
                        </a:tabLs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Multiplication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85" marR="68485" marT="45657" marB="456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12064" algn="ctr"/>
                        </a:tabLs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Times New Roman" panose="02020603050405020304" pitchFamily="18" charset="0"/>
                        </a:rPr>
                        <a:t>6 * 7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85" marR="68485" marT="45657" marB="456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12064" algn="ctr"/>
                        </a:tabLs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Times New Roman" panose="02020603050405020304" pitchFamily="18" charset="0"/>
                        </a:rPr>
                        <a:t>42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85" marR="68485" marT="45657" marB="456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7271911"/>
                  </a:ext>
                </a:extLst>
              </a:tr>
              <a:tr h="395690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12064" algn="ctr"/>
                        </a:tabLs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Times New Roman" panose="02020603050405020304" pitchFamily="18" charset="0"/>
                        </a:rPr>
                        <a:t>	/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85" marR="68485" marT="45657" marB="456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12064" algn="ctr"/>
                        </a:tabLs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Division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85" marR="68485" marT="45657" marB="456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12064" algn="ctr"/>
                        </a:tabLs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Times New Roman" panose="02020603050405020304" pitchFamily="18" charset="0"/>
                        </a:rPr>
                        <a:t>13 / 4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85" marR="68485" marT="45657" marB="456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12064" algn="ctr"/>
                        </a:tabLs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Times New Roman" panose="02020603050405020304" pitchFamily="18" charset="0"/>
                        </a:rPr>
                        <a:t>3.25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85" marR="68485" marT="45657" marB="456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475295"/>
                  </a:ext>
                </a:extLst>
              </a:tr>
              <a:tr h="395690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12064" algn="ctr"/>
                        </a:tabLs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Times New Roman" panose="02020603050405020304" pitchFamily="18" charset="0"/>
                        </a:rPr>
                        <a:t>	%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85" marR="68485" marT="45657" marB="456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12064" algn="ctr"/>
                        </a:tabLs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Modulus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85" marR="68485" marT="45657" marB="456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12064" algn="ctr"/>
                        </a:tabLs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Times New Roman" panose="02020603050405020304" pitchFamily="18" charset="0"/>
                        </a:rPr>
                        <a:t>13 % 4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85" marR="68485" marT="45657" marB="456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12064" algn="ctr"/>
                        </a:tabLs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Times New Roman" panose="02020603050405020304" pitchFamily="18" charset="0"/>
                        </a:rPr>
                        <a:t>1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85" marR="68485" marT="45657" marB="456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8966743"/>
                  </a:ext>
                </a:extLst>
              </a:tr>
              <a:tr h="395690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12064" algn="ctr"/>
                        </a:tabLs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Times New Roman" panose="02020603050405020304" pitchFamily="18" charset="0"/>
                        </a:rPr>
                        <a:t>	++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85" marR="68485" marT="45657" marB="456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12064" algn="ctr"/>
                        </a:tabLs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Increment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85" marR="68485" marT="45657" marB="456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12064" algn="ctr"/>
                        </a:tabLs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Times New Roman" panose="02020603050405020304" pitchFamily="18" charset="0"/>
                        </a:rPr>
                        <a:t>$counter++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85" marR="68485" marT="45657" marB="456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12064" algn="ctr"/>
                        </a:tabLs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adds 1 to counter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85" marR="68485" marT="45657" marB="456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3791235"/>
                  </a:ext>
                </a:extLst>
              </a:tr>
              <a:tr h="578317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600"/>
                        </a:spcBef>
                        <a:spcAft>
                          <a:spcPts val="900"/>
                        </a:spcAft>
                        <a:tabLst>
                          <a:tab pos="512064" algn="ctr"/>
                        </a:tabLs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Times New Roman" panose="02020603050405020304" pitchFamily="18" charset="0"/>
                        </a:rPr>
                        <a:t>	--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85" marR="68485" marT="45657" marB="456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600"/>
                        </a:spcBef>
                        <a:spcAft>
                          <a:spcPts val="900"/>
                        </a:spcAft>
                        <a:tabLst>
                          <a:tab pos="512064" algn="ctr"/>
                        </a:tabLs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Decrement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85" marR="68485" marT="45657" marB="456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600"/>
                        </a:spcBef>
                        <a:spcAft>
                          <a:spcPts val="900"/>
                        </a:spcAft>
                        <a:tabLst>
                          <a:tab pos="512064" algn="ctr"/>
                        </a:tabLs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Times New Roman" panose="02020603050405020304" pitchFamily="18" charset="0"/>
                        </a:rPr>
                        <a:t>$counter--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85" marR="68485" marT="45657" marB="456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600"/>
                        </a:spcBef>
                        <a:spcAft>
                          <a:spcPts val="900"/>
                        </a:spcAft>
                        <a:tabLst>
                          <a:tab pos="512064" algn="ctr"/>
                        </a:tabLs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subtracts 1 from counter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85" marR="68485" marT="45657" marB="456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40630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21004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118D4F-0A88-4C39-AB6F-14311C5A4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4989"/>
            <a:ext cx="7315200" cy="369332"/>
          </a:xfrm>
        </p:spPr>
        <p:txBody>
          <a:bodyPr/>
          <a:lstStyle/>
          <a:p>
            <a:pPr marL="0" marR="0">
              <a:spcBef>
                <a:spcPts val="150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Some simple numeric expressions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B37B7D-82D7-45B3-B4E3-746761FD412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7345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s-E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$x = 14;</a:t>
            </a:r>
            <a:endParaRPr lang="en-US" sz="1600" b="1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345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s-E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$y = 8;</a:t>
            </a:r>
            <a:endParaRPr lang="en-US" sz="1600" b="1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345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s-E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$</a:t>
            </a:r>
            <a:r>
              <a:rPr lang="es-E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result</a:t>
            </a:r>
            <a:r>
              <a:rPr lang="es-E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$x + $y;           // 22</a:t>
            </a:r>
            <a:endParaRPr lang="en-US" sz="1600" b="1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345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s-E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$</a:t>
            </a:r>
            <a:r>
              <a:rPr lang="es-E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result</a:t>
            </a:r>
            <a:r>
              <a:rPr lang="es-E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$x - $y;           // 6</a:t>
            </a:r>
            <a:endParaRPr lang="en-US" sz="1600" b="1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345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s-E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$</a:t>
            </a:r>
            <a:r>
              <a:rPr lang="es-E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result</a:t>
            </a:r>
            <a:r>
              <a:rPr lang="es-E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$x * $y;           // 112</a:t>
            </a:r>
            <a:endParaRPr lang="en-US" sz="1600" b="1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345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s-E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$</a:t>
            </a:r>
            <a:r>
              <a:rPr lang="es-E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result</a:t>
            </a:r>
            <a:r>
              <a:rPr lang="es-E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$x / $y;           // 1.75</a:t>
            </a:r>
            <a:endParaRPr lang="en-US" sz="1600" b="1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345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s-E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$</a:t>
            </a:r>
            <a:r>
              <a:rPr lang="es-E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result</a:t>
            </a:r>
            <a:r>
              <a:rPr lang="es-E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$x % $y;           // 6</a:t>
            </a:r>
            <a:endParaRPr lang="en-US" sz="1600" b="1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345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$x++;                        // 15</a:t>
            </a:r>
          </a:p>
          <a:p>
            <a:pPr marL="347345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$y--;                        </a:t>
            </a:r>
            <a:r>
              <a:rPr lang="en-US" sz="20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// 7</a:t>
            </a:r>
          </a:p>
          <a:p>
            <a:pPr marL="0" marR="0">
              <a:spcBef>
                <a:spcPts val="150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statement that uses the </a:t>
            </a:r>
            <a:r>
              <a:rPr lang="en-US" sz="2400" b="1" dirty="0" err="1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intdiv</a:t>
            </a: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() function </a:t>
            </a:r>
            <a:b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(PHP 7 and later)</a:t>
            </a:r>
            <a:endParaRPr lang="en-US" sz="1600" b="1" dirty="0">
              <a:solidFill>
                <a:srgbClr val="000099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345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$result =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intdiv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($x, $y);    // 2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B42A7F-8AEF-4401-BFD9-DA1C7519D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27CC3B-78DF-4A44-BCCD-ED4A601EC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 dirty="0">
              <a:latin typeface="Times New Roman"/>
            </a:endParaRP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C2,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26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7411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8875E-CDD2-4D36-A704-7FBBB1E82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4989"/>
            <a:ext cx="7315200" cy="369332"/>
          </a:xfrm>
        </p:spPr>
        <p:txBody>
          <a:bodyPr/>
          <a:lstStyle/>
          <a:p>
            <a:pPr marL="0" marR="0">
              <a:spcBef>
                <a:spcPts val="150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Statements that calculate a discount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92EC8D-D6A4-49C6-85E2-5FD66B7D38F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066800"/>
            <a:ext cx="7543800" cy="4876800"/>
          </a:xfrm>
        </p:spPr>
        <p:txBody>
          <a:bodyPr/>
          <a:lstStyle/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  <a:tab pos="1371600" algn="l"/>
                <a:tab pos="32004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$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list_price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19.95;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  <a:tab pos="1371600" algn="l"/>
                <a:tab pos="32004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$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discount_percent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20;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  <a:tab pos="1371600" algn="l"/>
                <a:tab pos="32004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$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discount_amount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$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list_price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* $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discount_percent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* .01;</a:t>
            </a:r>
          </a:p>
          <a:p>
            <a:pPr marL="347345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$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discount_price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$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list_price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$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discount_amount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7E65CE-04B2-44B7-8FE2-431C671DE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77D0FA-0D4F-4C34-885F-CA5DC799F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 dirty="0">
              <a:latin typeface="Times New Roman"/>
            </a:endParaRP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C2,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27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006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8BEA5-2CA4-47EB-843D-65278FB60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4989"/>
            <a:ext cx="7315200" cy="369332"/>
          </a:xfrm>
        </p:spPr>
        <p:txBody>
          <a:bodyPr/>
          <a:lstStyle/>
          <a:p>
            <a:pPr marL="0" marR="0">
              <a:spcBef>
                <a:spcPts val="1500"/>
              </a:spcBef>
              <a:spcAft>
                <a:spcPts val="600"/>
              </a:spcAft>
              <a:tabLst>
                <a:tab pos="1371600" algn="l"/>
                <a:tab pos="1371600" algn="l"/>
                <a:tab pos="32004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order of precedence</a:t>
            </a:r>
            <a:endParaRPr lang="en-US" dirty="0"/>
          </a:p>
        </p:txBody>
      </p:sp>
      <p:graphicFrame>
        <p:nvGraphicFramePr>
          <p:cNvPr id="7" name="Table Placeholder 6">
            <a:extLst>
              <a:ext uri="{FF2B5EF4-FFF2-40B4-BE49-F238E27FC236}">
                <a16:creationId xmlns:a16="http://schemas.microsoft.com/office/drawing/2014/main" id="{86EA6021-C1EC-43D7-8367-19E8C3B1F8B1}"/>
              </a:ext>
            </a:extLst>
          </p:cNvPr>
          <p:cNvGraphicFramePr>
            <a:graphicFrameLocks noGrp="1"/>
          </p:cNvGraphicFramePr>
          <p:nvPr>
            <p:ph type="tbl" sz="quarter" idx="16"/>
            <p:extLst>
              <p:ext uri="{D42A27DB-BD31-4B8C-83A1-F6EECF244321}">
                <p14:modId xmlns:p14="http://schemas.microsoft.com/office/powerpoint/2010/main" val="3818389049"/>
              </p:ext>
            </p:extLst>
          </p:nvPr>
        </p:nvGraphicFramePr>
        <p:xfrm>
          <a:off x="1219200" y="1143000"/>
          <a:ext cx="4315460" cy="1981200"/>
        </p:xfrm>
        <a:graphic>
          <a:graphicData uri="http://schemas.openxmlformats.org/drawingml/2006/table">
            <a:tbl>
              <a:tblPr firstRow="1"/>
              <a:tblGrid>
                <a:gridCol w="1085850">
                  <a:extLst>
                    <a:ext uri="{9D8B030D-6E8A-4147-A177-3AD203B41FA5}">
                      <a16:colId xmlns:a16="http://schemas.microsoft.com/office/drawing/2014/main" val="2309666118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1482379858"/>
                    </a:ext>
                  </a:extLst>
                </a:gridCol>
                <a:gridCol w="1629410">
                  <a:extLst>
                    <a:ext uri="{9D8B030D-6E8A-4147-A177-3AD203B41FA5}">
                      <a16:colId xmlns:a16="http://schemas.microsoft.com/office/drawing/2014/main" val="180702163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828800" algn="l"/>
                          <a:tab pos="457200" algn="l"/>
                        </a:tabLst>
                      </a:pPr>
                      <a:r>
                        <a:rPr lang="en-US" sz="20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Order</a:t>
                      </a:r>
                    </a:p>
                  </a:txBody>
                  <a:tcPr marL="68580" marR="6858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D87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828800" algn="l"/>
                          <a:tab pos="457200" algn="l"/>
                        </a:tabLst>
                      </a:pPr>
                      <a:r>
                        <a:rPr lang="en-US" sz="20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Operators</a:t>
                      </a:r>
                    </a:p>
                  </a:txBody>
                  <a:tcPr marL="68580" marR="6858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D87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828800" algn="l"/>
                          <a:tab pos="457200" algn="l"/>
                        </a:tabLst>
                      </a:pPr>
                      <a:r>
                        <a:rPr lang="en-US" sz="20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Direction</a:t>
                      </a:r>
                    </a:p>
                  </a:txBody>
                  <a:tcPr marL="68580" marR="6858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D87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32883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800100" algn="l"/>
                          <a:tab pos="2514600" algn="l"/>
                          <a:tab pos="457200" algn="l"/>
                        </a:tabLs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800100" algn="l"/>
                          <a:tab pos="2514600" algn="l"/>
                          <a:tab pos="457200" algn="l"/>
                        </a:tabLs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Times New Roman" panose="02020603050405020304" pitchFamily="18" charset="0"/>
                        </a:rPr>
                        <a:t>++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800100" algn="l"/>
                          <a:tab pos="2514600" algn="l"/>
                          <a:tab pos="457200" algn="l"/>
                        </a:tabLs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Left to right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72032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800100" algn="l"/>
                          <a:tab pos="2514600" algn="l"/>
                          <a:tab pos="457200" algn="l"/>
                        </a:tabLs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800100" algn="l"/>
                          <a:tab pos="2514600" algn="l"/>
                          <a:tab pos="457200" algn="l"/>
                        </a:tabLs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Times New Roman" panose="02020603050405020304" pitchFamily="18" charset="0"/>
                        </a:rPr>
                        <a:t>--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800100" algn="l"/>
                          <a:tab pos="2514600" algn="l"/>
                          <a:tab pos="457200" algn="l"/>
                        </a:tabLs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Left to right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57203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800100" algn="l"/>
                          <a:tab pos="2514600" algn="l"/>
                          <a:tab pos="457200" algn="l"/>
                        </a:tabLs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800100" algn="l"/>
                          <a:tab pos="2514600" algn="l"/>
                          <a:tab pos="457200" algn="l"/>
                        </a:tabLs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Times New Roman" panose="02020603050405020304" pitchFamily="18" charset="0"/>
                        </a:rPr>
                        <a:t>*  /  %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800100" algn="l"/>
                          <a:tab pos="2514600" algn="l"/>
                          <a:tab pos="457200" algn="l"/>
                        </a:tabLs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Left to right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39987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600"/>
                        </a:spcBef>
                        <a:spcAft>
                          <a:spcPts val="900"/>
                        </a:spcAft>
                        <a:tabLst>
                          <a:tab pos="914400" algn="l"/>
                          <a:tab pos="2057400" algn="l"/>
                          <a:tab pos="457200" algn="l"/>
                        </a:tabLs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600"/>
                        </a:spcBef>
                        <a:spcAft>
                          <a:spcPts val="900"/>
                        </a:spcAft>
                        <a:tabLst>
                          <a:tab pos="914400" algn="l"/>
                          <a:tab pos="2057400" algn="l"/>
                          <a:tab pos="457200" algn="l"/>
                        </a:tabLs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Times New Roman" panose="02020603050405020304" pitchFamily="18" charset="0"/>
                        </a:rPr>
                        <a:t>+  -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600"/>
                        </a:spcBef>
                        <a:spcAft>
                          <a:spcPts val="900"/>
                        </a:spcAft>
                        <a:tabLst>
                          <a:tab pos="914400" algn="l"/>
                          <a:tab pos="2057400" algn="l"/>
                          <a:tab pos="457200" algn="l"/>
                        </a:tabLs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Left to right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0492928"/>
                  </a:ext>
                </a:extLst>
              </a:tr>
            </a:tbl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73EF47-5BAC-428B-B4F2-F508C0AB48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29614" y="3453686"/>
            <a:ext cx="7391400" cy="2209799"/>
          </a:xfrm>
        </p:spPr>
        <p:txBody>
          <a:bodyPr/>
          <a:lstStyle/>
          <a:p>
            <a:pPr marL="0" marR="0">
              <a:spcBef>
                <a:spcPts val="150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Order of precedence and the use of parentheses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  <a:tab pos="1371600" algn="l"/>
                <a:tab pos="32004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+ 4 * 5     // 23</a:t>
            </a:r>
          </a:p>
          <a:p>
            <a:pPr marL="347345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(3 + 4) * 5   // 35</a:t>
            </a:r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0FF6FA-97FF-4FB0-9C92-60C8DA7ED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FF9986-A68E-403B-9660-CD8927F59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  <a:p>
            <a:pPr algn="r">
              <a:defRPr/>
            </a:pPr>
            <a:r>
              <a:rPr lang="en-US" sz="900" dirty="0">
                <a:solidFill>
                  <a:schemeClr val="bg1"/>
                </a:solidFill>
                <a:latin typeface="Arial Narrow" pitchFamily="34" charset="0"/>
              </a:rPr>
              <a:t>C2, Slide </a:t>
            </a:r>
            <a:fld id="{5ECE9829-65B2-40C6-AEFF-7C648FF56A9C}" type="slidenum"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pPr algn="r">
                <a:defRPr/>
              </a:pPr>
              <a:t>28</a:t>
            </a:fld>
            <a:endParaRPr 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7246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00AA3-433F-4E25-80A1-2C86B577C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4989"/>
            <a:ext cx="7315200" cy="369332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compound assignment operators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6AE186-1CFA-4D99-8226-20B29E69A5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7345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.=</a:t>
            </a:r>
          </a:p>
          <a:p>
            <a:pPr marL="347345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+=</a:t>
            </a:r>
          </a:p>
          <a:p>
            <a:pPr marL="347345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-=</a:t>
            </a:r>
          </a:p>
          <a:p>
            <a:pPr marL="347345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*=</a:t>
            </a:r>
          </a:p>
          <a:p>
            <a:pPr marL="347345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/=</a:t>
            </a:r>
          </a:p>
          <a:p>
            <a:pPr marL="347345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%=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1D3AAE-DF20-458B-8BD2-92E325C31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D4979A-7F7B-4FC0-B726-49B8ED5C7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 dirty="0">
              <a:latin typeface="Times New Roman"/>
            </a:endParaRP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C2,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29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51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77524-0929-4217-8289-DF38CD7DA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4989"/>
            <a:ext cx="7315200" cy="369332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Objectives (part 2)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749DF2-2954-4696-85AC-C0EC61A9E5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694944" marR="27432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347345" algn="l"/>
                <a:tab pos="457200" algn="l"/>
              </a:tabLst>
            </a:pP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Using the </a:t>
            </a:r>
            <a:r>
              <a:rPr lang="en-US" sz="2000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htmlspecialchars</a:t>
            </a: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() function to escape special characters on a page</a:t>
            </a:r>
          </a:p>
          <a:p>
            <a:pPr marL="694944" marR="27432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347345" algn="l"/>
                <a:tab pos="457200" algn="l"/>
              </a:tabLst>
            </a:pP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Using the </a:t>
            </a:r>
            <a:r>
              <a:rPr lang="en-US" sz="2000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filter_input</a:t>
            </a: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() function to filter input from the $_GET and $_POST arrays</a:t>
            </a:r>
          </a:p>
          <a:p>
            <a:pPr marL="694944" marR="27432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347345" algn="l"/>
                <a:tab pos="681355" algn="l"/>
              </a:tabLst>
            </a:pP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Coding conditional expressions</a:t>
            </a:r>
          </a:p>
          <a:p>
            <a:pPr marL="694944" marR="27432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347345" algn="l"/>
                <a:tab pos="681355" algn="l"/>
              </a:tabLst>
            </a:pP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Coding if, while, and for statements</a:t>
            </a:r>
          </a:p>
          <a:p>
            <a:pPr marL="694944" marR="27432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347345" algn="l"/>
                <a:tab pos="681355" algn="l"/>
              </a:tabLst>
            </a:pP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Using built-in functions like include(), </a:t>
            </a:r>
            <a:r>
              <a:rPr lang="en-US" sz="2000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include_once</a:t>
            </a: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(), require(), and </a:t>
            </a:r>
            <a:r>
              <a:rPr lang="en-US" sz="2000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require_once</a:t>
            </a: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() to pass control to another page</a:t>
            </a:r>
          </a:p>
          <a:p>
            <a:pPr marL="347472" marR="274320" lvl="0" indent="-347472">
              <a:spcBef>
                <a:spcPts val="0"/>
              </a:spcBef>
              <a:spcAft>
                <a:spcPts val="600"/>
              </a:spcAft>
              <a:buFont typeface="+mj-lt"/>
              <a:buAutoNum type="arabicPeriod" startAt="2"/>
              <a:tabLst>
                <a:tab pos="347345" algn="l"/>
                <a:tab pos="365760" algn="l"/>
                <a:tab pos="365760" algn="l"/>
              </a:tabLst>
            </a:pP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Access and use the online PHP documentation.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4D486E-CA1E-4321-88BA-86A9C62F8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9CD761-2550-4132-8DB6-CA14ED2E4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 dirty="0">
              <a:latin typeface="Times New Roman"/>
            </a:endParaRP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C2,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3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2261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E7DAF-3678-4E98-A171-AA661BAE7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4989"/>
            <a:ext cx="7315200" cy="369332"/>
          </a:xfrm>
        </p:spPr>
        <p:txBody>
          <a:bodyPr/>
          <a:lstStyle/>
          <a:p>
            <a:pPr marL="0" marR="0">
              <a:spcBef>
                <a:spcPts val="150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Two ways to append string data to a variable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53C1F0-B86F-4CF0-94D9-5A46ACAA69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7345" marR="0">
              <a:spcBef>
                <a:spcPts val="900"/>
              </a:spcBef>
              <a:spcAft>
                <a:spcPts val="600"/>
              </a:spcAft>
              <a:tabLst>
                <a:tab pos="1371600" algn="l"/>
                <a:tab pos="2743200" algn="l"/>
              </a:tabLst>
            </a:pPr>
            <a:r>
              <a:rPr lang="en-US" b="1" spc="-10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standard assignment operator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$name = 'Ray ';</a:t>
            </a:r>
          </a:p>
          <a:p>
            <a:pPr marL="347345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$name = $name . 'Harris';    // 'Ray Harris'</a:t>
            </a:r>
          </a:p>
          <a:p>
            <a:pPr marL="347345" marR="0">
              <a:spcBef>
                <a:spcPts val="900"/>
              </a:spcBef>
              <a:spcAft>
                <a:spcPts val="600"/>
              </a:spcAft>
              <a:tabLst>
                <a:tab pos="1371600" algn="l"/>
                <a:tab pos="2743200" algn="l"/>
              </a:tabLst>
            </a:pPr>
            <a:r>
              <a:rPr lang="en-US" b="1" spc="-10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compound assignment operator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$name = 'Ray ';</a:t>
            </a:r>
          </a:p>
          <a:p>
            <a:pPr marL="347345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$name .= 'Harris';           // 'Ray Harris'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9785E7-DE0B-455B-8CA0-45A991A61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A5B4D7-3FA5-476B-9936-99A3D03F9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 dirty="0">
              <a:latin typeface="Times New Roman"/>
            </a:endParaRP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C2,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30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0120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00F35-EDCD-4029-BC71-7C6061F72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4989"/>
            <a:ext cx="7315200" cy="369332"/>
          </a:xfrm>
        </p:spPr>
        <p:txBody>
          <a:bodyPr/>
          <a:lstStyle/>
          <a:p>
            <a:pPr marL="0" marR="0">
              <a:spcBef>
                <a:spcPts val="150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Three ways to increment a counter variable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D3F221-2617-4E76-AE42-A783301403B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7345" marR="0">
              <a:spcBef>
                <a:spcPts val="900"/>
              </a:spcBef>
              <a:spcAft>
                <a:spcPts val="600"/>
              </a:spcAft>
              <a:tabLst>
                <a:tab pos="1371600" algn="l"/>
                <a:tab pos="2743200" algn="l"/>
              </a:tabLst>
            </a:pPr>
            <a:r>
              <a:rPr lang="en-US" b="1" spc="-10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standard assignment operator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$count = 1;</a:t>
            </a:r>
          </a:p>
          <a:p>
            <a:pPr marL="347345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$count = $count + 1;         // 2</a:t>
            </a:r>
          </a:p>
          <a:p>
            <a:pPr marL="347345" marR="0">
              <a:spcBef>
                <a:spcPts val="900"/>
              </a:spcBef>
              <a:spcAft>
                <a:spcPts val="600"/>
              </a:spcAft>
              <a:tabLst>
                <a:tab pos="1371600" algn="l"/>
                <a:tab pos="2743200" algn="l"/>
              </a:tabLst>
            </a:pPr>
            <a:r>
              <a:rPr lang="en-US" b="1" spc="-10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compound assignment operator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$count = 1;</a:t>
            </a:r>
          </a:p>
          <a:p>
            <a:pPr marL="347345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$count += 1;                 // 2</a:t>
            </a:r>
          </a:p>
          <a:p>
            <a:pPr marL="347345" marR="0">
              <a:spcBef>
                <a:spcPts val="900"/>
              </a:spcBef>
              <a:spcAft>
                <a:spcPts val="600"/>
              </a:spcAft>
              <a:tabLst>
                <a:tab pos="1371600" algn="l"/>
                <a:tab pos="2743200" algn="l"/>
              </a:tabLst>
            </a:pPr>
            <a:r>
              <a:rPr lang="en-US" b="1" spc="-10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increment operator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$count = 1;</a:t>
            </a:r>
          </a:p>
          <a:p>
            <a:pPr marL="347345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$count++;                    // 2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C69459-7A35-4C4A-8E4D-0FB2884D4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3428C1-1404-4406-BFEE-C65E0EDB3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 dirty="0">
              <a:latin typeface="Times New Roman"/>
            </a:endParaRP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C2,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31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3870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AEB81-0E60-432A-B70A-4B5475F9E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4989"/>
            <a:ext cx="7315200" cy="369332"/>
          </a:xfrm>
        </p:spPr>
        <p:txBody>
          <a:bodyPr/>
          <a:lstStyle/>
          <a:p>
            <a:pPr marL="0" marR="0">
              <a:spcBef>
                <a:spcPts val="150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More examples of compound assignment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F059D9-4FA0-4B41-A92D-1C30A089281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7345" marR="0">
              <a:spcBef>
                <a:spcPts val="900"/>
              </a:spcBef>
              <a:spcAft>
                <a:spcPts val="600"/>
              </a:spcAft>
              <a:tabLst>
                <a:tab pos="1371600" algn="l"/>
                <a:tab pos="2743200" algn="l"/>
              </a:tabLst>
            </a:pPr>
            <a:r>
              <a:rPr lang="en-US" b="1" spc="-10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How to append numeric data to a string variable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$message = 'Months: ';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$months = 120;</a:t>
            </a:r>
          </a:p>
          <a:p>
            <a:pPr marL="347345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$message .= $months;         // 'Months: 120'</a:t>
            </a:r>
          </a:p>
          <a:p>
            <a:pPr marL="347345" marR="0">
              <a:spcBef>
                <a:spcPts val="900"/>
              </a:spcBef>
              <a:spcAft>
                <a:spcPts val="600"/>
              </a:spcAft>
              <a:tabLst>
                <a:tab pos="1371600" algn="l"/>
                <a:tab pos="2743200" algn="l"/>
              </a:tabLst>
            </a:pPr>
            <a:r>
              <a:rPr lang="en-US" b="1" spc="-10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How to work with numeric data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$subtotal = 24.50;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$subtotal += 75.50;          // 100</a:t>
            </a:r>
          </a:p>
          <a:p>
            <a:pPr marL="347345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$subtotal *= .9;             // 90 (100 * .9)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F35BDB-FA62-4441-85D4-7238AA1D7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A0830B-9780-4859-8D84-3117E4FE4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 dirty="0">
              <a:latin typeface="Times New Roman"/>
            </a:endParaRP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C2,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32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4362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61A3F-42F7-4A11-A435-E41FA6797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4989"/>
            <a:ext cx="7315200" cy="369332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function for formatting numbers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D9FF0C-430F-4199-AD84-6B5CB32AFAA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7345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number_format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b="1" i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$number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[, </a:t>
            </a:r>
            <a:r>
              <a:rPr lang="en-US" sz="1600" b="1" i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$decimals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])</a:t>
            </a:r>
          </a:p>
          <a:p>
            <a:pPr marL="1828800" marR="0" indent="-1828800">
              <a:spcBef>
                <a:spcPts val="150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Statements that format numbers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$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nf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number_format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(12345);            // 12,345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$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nf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number_format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(12345, 2);         // 12,345.00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$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nf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number_format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(12345.674, 2);     // 12,345.67</a:t>
            </a:r>
          </a:p>
          <a:p>
            <a:pPr marL="347345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$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nf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number_format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(12345.675, 2);     // 12,345.68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594E04-D18D-40C0-921F-41BE33E83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CCB440-1C24-4E45-94E4-BA6E8D1CA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 dirty="0">
              <a:latin typeface="Times New Roman"/>
            </a:endParaRP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C2,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33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6597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0BE3F-FFD6-4E79-891E-AB0FC1024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4989"/>
            <a:ext cx="7315200" cy="369332"/>
          </a:xfrm>
        </p:spPr>
        <p:txBody>
          <a:bodyPr/>
          <a:lstStyle/>
          <a:p>
            <a:pPr marL="0" marR="0">
              <a:spcBef>
                <a:spcPts val="150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function for getting the current date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95CDFF-4228-4111-94F1-D4907EBDA70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200" y="1143000"/>
            <a:ext cx="7391400" cy="990600"/>
          </a:xfrm>
        </p:spPr>
        <p:txBody>
          <a:bodyPr/>
          <a:lstStyle/>
          <a:p>
            <a:pPr marL="347345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date(</a:t>
            </a:r>
            <a:r>
              <a:rPr lang="en-US" sz="1600" b="1" i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$format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Commonly used characters for date formatting</a:t>
            </a:r>
          </a:p>
          <a:p>
            <a:endParaRPr lang="en-US" dirty="0"/>
          </a:p>
        </p:txBody>
      </p:sp>
      <p:graphicFrame>
        <p:nvGraphicFramePr>
          <p:cNvPr id="7" name="Table Placeholder 6">
            <a:extLst>
              <a:ext uri="{FF2B5EF4-FFF2-40B4-BE49-F238E27FC236}">
                <a16:creationId xmlns:a16="http://schemas.microsoft.com/office/drawing/2014/main" id="{8F2C3103-3F8B-4A3F-A8FD-C71FB5B10D1A}"/>
              </a:ext>
            </a:extLst>
          </p:cNvPr>
          <p:cNvGraphicFramePr>
            <a:graphicFrameLocks noGrp="1"/>
          </p:cNvGraphicFramePr>
          <p:nvPr>
            <p:ph type="tbl" sz="quarter" idx="16"/>
            <p:extLst>
              <p:ext uri="{D42A27DB-BD31-4B8C-83A1-F6EECF244321}">
                <p14:modId xmlns:p14="http://schemas.microsoft.com/office/powerpoint/2010/main" val="1951908919"/>
              </p:ext>
            </p:extLst>
          </p:nvPr>
        </p:nvGraphicFramePr>
        <p:xfrm>
          <a:off x="1219200" y="2057400"/>
          <a:ext cx="6286500" cy="2590800"/>
        </p:xfrm>
        <a:graphic>
          <a:graphicData uri="http://schemas.openxmlformats.org/drawingml/2006/table">
            <a:tbl>
              <a:tblPr firstRow="1"/>
              <a:tblGrid>
                <a:gridCol w="1780540">
                  <a:extLst>
                    <a:ext uri="{9D8B030D-6E8A-4147-A177-3AD203B41FA5}">
                      <a16:colId xmlns:a16="http://schemas.microsoft.com/office/drawing/2014/main" val="1116142727"/>
                    </a:ext>
                  </a:extLst>
                </a:gridCol>
                <a:gridCol w="4505960">
                  <a:extLst>
                    <a:ext uri="{9D8B030D-6E8A-4147-A177-3AD203B41FA5}">
                      <a16:colId xmlns:a16="http://schemas.microsoft.com/office/drawing/2014/main" val="302065616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457200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828800" algn="l"/>
                          <a:tab pos="457200" algn="l"/>
                        </a:tabLst>
                      </a:pPr>
                      <a:r>
                        <a:rPr lang="en-US" sz="20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Character</a:t>
                      </a:r>
                    </a:p>
                  </a:txBody>
                  <a:tcPr marL="68580" marR="6858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D87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457200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828800" algn="l"/>
                          <a:tab pos="457200" algn="l"/>
                        </a:tabLst>
                      </a:pPr>
                      <a:r>
                        <a:rPr lang="en-US" sz="20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Description</a:t>
                      </a:r>
                    </a:p>
                  </a:txBody>
                  <a:tcPr marL="68580" marR="6858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D87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81002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45720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800100" algn="l"/>
                          <a:tab pos="2514600" algn="l"/>
                          <a:tab pos="457200" algn="l"/>
                        </a:tabLs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ourier"/>
                          <a:ea typeface="Times New Roman" panose="02020603050405020304" pitchFamily="18" charset="0"/>
                        </a:rPr>
                        <a:t>Y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457200" indent="0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800100" algn="l"/>
                          <a:tab pos="2514600" algn="l"/>
                          <a:tab pos="457200" algn="l"/>
                        </a:tabLs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 four-digit year such as 2010.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68038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45720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800100" algn="l"/>
                          <a:tab pos="2514600" algn="l"/>
                          <a:tab pos="457200" algn="l"/>
                        </a:tabLs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ourier"/>
                          <a:ea typeface="Times New Roman" panose="02020603050405020304" pitchFamily="18" charset="0"/>
                        </a:rPr>
                        <a:t>y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457200" indent="0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800100" algn="l"/>
                          <a:tab pos="2514600" algn="l"/>
                          <a:tab pos="457200" algn="l"/>
                        </a:tabLs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 two-digit year such as 10.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14850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45720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800100" algn="l"/>
                          <a:tab pos="2514600" algn="l"/>
                          <a:tab pos="457200" algn="l"/>
                        </a:tabLs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ourier"/>
                          <a:ea typeface="Times New Roman" panose="02020603050405020304" pitchFamily="18" charset="0"/>
                        </a:rPr>
                        <a:t>m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457200" indent="0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800100" algn="l"/>
                          <a:tab pos="2514600" algn="l"/>
                          <a:tab pos="457200" algn="l"/>
                        </a:tabLs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Numeric representation of the month with leading zeros (01-12).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5167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45720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800100" algn="l"/>
                          <a:tab pos="2514600" algn="l"/>
                          <a:tab pos="457200" algn="l"/>
                        </a:tabLs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ourier"/>
                          <a:ea typeface="Times New Roman" panose="02020603050405020304" pitchFamily="18" charset="0"/>
                        </a:rPr>
                        <a:t>d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457200" indent="0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800100" algn="l"/>
                          <a:tab pos="2514600" algn="l"/>
                          <a:tab pos="457200" algn="l"/>
                        </a:tabLs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Numeric representation of the day of the month with leading zeros (01-31).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1018503"/>
                  </a:ext>
                </a:extLst>
              </a:tr>
            </a:tbl>
          </a:graphicData>
        </a:graphic>
      </p:graphicFrame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923766-DE0F-4DC6-97F5-CE1112B83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322D40-FF58-4727-B147-CEE96E3FF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  <a:p>
            <a:pPr algn="r">
              <a:defRPr/>
            </a:pPr>
            <a:r>
              <a:rPr lang="en-US" sz="900" dirty="0">
                <a:solidFill>
                  <a:schemeClr val="bg1"/>
                </a:solidFill>
                <a:latin typeface="Arial Narrow" pitchFamily="34" charset="0"/>
              </a:rPr>
              <a:t>C2, Slide </a:t>
            </a:r>
            <a:fld id="{5ECE9829-65B2-40C6-AEFF-7C648FF56A9C}" type="slidenum"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pPr algn="r">
                <a:defRPr/>
              </a:pPr>
              <a:t>34</a:t>
            </a:fld>
            <a:endParaRPr 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7832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C54D2-F88D-4B5B-8DFD-DD01EFC54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4989"/>
            <a:ext cx="7315200" cy="369332"/>
          </a:xfrm>
        </p:spPr>
        <p:txBody>
          <a:bodyPr/>
          <a:lstStyle/>
          <a:p>
            <a:pPr marL="0" marR="0">
              <a:spcBef>
                <a:spcPts val="150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Statements that format a date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318A3D-F70C-462E-93BD-3AF1A17D0D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$date = date('Y-m-d');   // 2022-04-12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$date = date('m/d/y');   // 04/12/22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$date = date('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m.d.Y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');   // 04.12.2022</a:t>
            </a:r>
          </a:p>
          <a:p>
            <a:pPr marL="347345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$date = date('Y');       // 2022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AE0822-ACFD-44BD-BD6E-60925CE8F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930F75-39A0-4FE4-929E-8E512EB41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 dirty="0">
              <a:latin typeface="Times New Roman"/>
            </a:endParaRP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C2,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35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7811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0E79C-7583-4DCB-B0EA-C911137F0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4989"/>
            <a:ext cx="7315200" cy="369332"/>
          </a:xfrm>
        </p:spPr>
        <p:txBody>
          <a:bodyPr/>
          <a:lstStyle/>
          <a:p>
            <a:pPr marL="0" marR="0">
              <a:spcBef>
                <a:spcPts val="150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Three functions for checking variable values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0C55A2-6C40-4226-974B-6D362738EE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7345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isset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b="1" i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$var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marL="347345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empty(</a:t>
            </a:r>
            <a:r>
              <a:rPr lang="en-US" sz="1600" b="1" i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$var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7345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is_numeric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b="1" i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$var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marR="0">
              <a:spcBef>
                <a:spcPts val="150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Function calls that check variable values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isset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($name)          // TRUE if $name has been set</a:t>
            </a:r>
          </a:p>
          <a:p>
            <a:pPr marL="347345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// and is not NULL</a:t>
            </a:r>
          </a:p>
          <a:p>
            <a:pPr marL="347345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empty($name)          // TRUE if $name is empty</a:t>
            </a:r>
          </a:p>
          <a:p>
            <a:pPr marL="347345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is_numeric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($price)    // TRUE if $price is a number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B05FE7-8EA6-417B-AA45-459DBC280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9168D0-2CE5-4DAE-8569-97C814A83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 dirty="0">
              <a:latin typeface="Times New Roman"/>
            </a:endParaRP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C2,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36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4750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CEF52-1908-4709-9856-85026B4B7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568404"/>
            <a:ext cx="7315200" cy="1107996"/>
          </a:xfrm>
        </p:spPr>
        <p:txBody>
          <a:bodyPr/>
          <a:lstStyle/>
          <a:p>
            <a:pPr marL="0" marR="0">
              <a:spcBef>
                <a:spcPts val="150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Two functions for converting user-entered data for display</a:t>
            </a:r>
            <a:b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graphicFrame>
        <p:nvGraphicFramePr>
          <p:cNvPr id="6" name="Table Placeholder 5">
            <a:extLst>
              <a:ext uri="{FF2B5EF4-FFF2-40B4-BE49-F238E27FC236}">
                <a16:creationId xmlns:a16="http://schemas.microsoft.com/office/drawing/2014/main" id="{141E7EDB-FB03-41F9-8C28-98B94A1675BD}"/>
              </a:ext>
            </a:extLst>
          </p:cNvPr>
          <p:cNvGraphicFramePr>
            <a:graphicFrameLocks noGrp="1"/>
          </p:cNvGraphicFramePr>
          <p:nvPr>
            <p:ph type="tbl" sz="quarter" idx="13"/>
            <p:extLst>
              <p:ext uri="{D42A27DB-BD31-4B8C-83A1-F6EECF244321}">
                <p14:modId xmlns:p14="http://schemas.microsoft.com/office/powerpoint/2010/main" val="1774975107"/>
              </p:ext>
            </p:extLst>
          </p:nvPr>
        </p:nvGraphicFramePr>
        <p:xfrm>
          <a:off x="914400" y="1447800"/>
          <a:ext cx="7315200" cy="2712720"/>
        </p:xfrm>
        <a:graphic>
          <a:graphicData uri="http://schemas.openxmlformats.org/drawingml/2006/table">
            <a:tbl>
              <a:tblPr firstRow="1"/>
              <a:tblGrid>
                <a:gridCol w="3314700">
                  <a:extLst>
                    <a:ext uri="{9D8B030D-6E8A-4147-A177-3AD203B41FA5}">
                      <a16:colId xmlns:a16="http://schemas.microsoft.com/office/drawing/2014/main" val="1888011253"/>
                    </a:ext>
                  </a:extLst>
                </a:gridCol>
                <a:gridCol w="4000500">
                  <a:extLst>
                    <a:ext uri="{9D8B030D-6E8A-4147-A177-3AD203B41FA5}">
                      <a16:colId xmlns:a16="http://schemas.microsoft.com/office/drawing/2014/main" val="359562708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828800" algn="l"/>
                          <a:tab pos="457200" algn="l"/>
                        </a:tabLst>
                      </a:pPr>
                      <a:r>
                        <a:rPr lang="en-US" sz="20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Name</a:t>
                      </a:r>
                    </a:p>
                  </a:txBody>
                  <a:tcPr marL="68580" marR="6858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D87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828800" algn="l"/>
                          <a:tab pos="457200" algn="l"/>
                        </a:tabLst>
                      </a:pPr>
                      <a:r>
                        <a:rPr lang="en-US" sz="20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Description</a:t>
                      </a:r>
                    </a:p>
                  </a:txBody>
                  <a:tcPr marL="68580" marR="6858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D87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35513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800100" algn="l"/>
                          <a:tab pos="2514600" algn="l"/>
                          <a:tab pos="457200" algn="l"/>
                        </a:tabLs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ourier"/>
                          <a:ea typeface="Courier"/>
                          <a:cs typeface="Courier"/>
                        </a:rPr>
                        <a:t>htmlspecialchars(</a:t>
                      </a:r>
                      <a:r>
                        <a:rPr lang="en-US" sz="1600" b="1" i="1">
                          <a:solidFill>
                            <a:srgbClr val="000000"/>
                          </a:solidFill>
                          <a:effectLst/>
                          <a:latin typeface="Courier"/>
                          <a:ea typeface="Courier"/>
                          <a:cs typeface="Courier"/>
                        </a:rPr>
                        <a:t>$string</a:t>
                      </a: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ourier"/>
                          <a:ea typeface="Courier"/>
                          <a:cs typeface="Courier"/>
                        </a:rPr>
                        <a:t>)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800100" algn="l"/>
                          <a:tab pos="2514600" algn="l"/>
                          <a:tab pos="457200" algn="l"/>
                        </a:tabLs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Converts certain HTML special characters (&amp;, ', ", &lt;, and &gt;) to their corresponding HTML entities and returns the resulting string.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67498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600"/>
                        </a:spcBef>
                        <a:spcAft>
                          <a:spcPts val="900"/>
                        </a:spcAft>
                        <a:tabLst>
                          <a:tab pos="914400" algn="l"/>
                          <a:tab pos="2057400" algn="l"/>
                          <a:tab pos="457200" algn="l"/>
                        </a:tabLs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ourier"/>
                          <a:ea typeface="Courier"/>
                          <a:cs typeface="Courier"/>
                        </a:rPr>
                        <a:t>htmlentities(</a:t>
                      </a:r>
                      <a:r>
                        <a:rPr lang="en-US" sz="1600" b="1" i="1">
                          <a:solidFill>
                            <a:srgbClr val="000000"/>
                          </a:solidFill>
                          <a:effectLst/>
                          <a:latin typeface="Courier"/>
                          <a:ea typeface="Courier"/>
                          <a:cs typeface="Courier"/>
                        </a:rPr>
                        <a:t>$string</a:t>
                      </a: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ourier"/>
                          <a:ea typeface="Courier"/>
                          <a:cs typeface="Courier"/>
                        </a:rPr>
                        <a:t>)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600"/>
                        </a:spcBef>
                        <a:spcAft>
                          <a:spcPts val="900"/>
                        </a:spcAft>
                        <a:tabLst>
                          <a:tab pos="914400" algn="l"/>
                          <a:tab pos="2057400" algn="l"/>
                          <a:tab pos="457200" algn="l"/>
                        </a:tabLs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Converts all HTML characters that have corresponding HTML entities and returns the resulting string.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3177338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A950B5-075F-4203-9BE8-707D18FA7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DA354D-08F9-41E9-9F54-A06A1294D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 dirty="0">
              <a:latin typeface="Times New Roman"/>
            </a:endParaRP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C2,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37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30464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76D7E-4C3A-4D96-B84F-C08AF9A9E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4989"/>
            <a:ext cx="7315200" cy="369332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b="1" dirty="0" err="1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filter_input</a:t>
            </a: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() function</a:t>
            </a:r>
            <a:endParaRPr lang="en-US" dirty="0"/>
          </a:p>
        </p:txBody>
      </p:sp>
      <p:graphicFrame>
        <p:nvGraphicFramePr>
          <p:cNvPr id="8" name="Table Placeholder 7">
            <a:extLst>
              <a:ext uri="{FF2B5EF4-FFF2-40B4-BE49-F238E27FC236}">
                <a16:creationId xmlns:a16="http://schemas.microsoft.com/office/drawing/2014/main" id="{066FB8F0-A313-488D-BF00-C5178E5ECC5D}"/>
              </a:ext>
            </a:extLst>
          </p:cNvPr>
          <p:cNvGraphicFramePr>
            <a:graphicFrameLocks noGrp="1"/>
          </p:cNvGraphicFramePr>
          <p:nvPr>
            <p:ph type="tbl" sz="quarter" idx="13"/>
            <p:extLst>
              <p:ext uri="{D42A27DB-BD31-4B8C-83A1-F6EECF244321}">
                <p14:modId xmlns:p14="http://schemas.microsoft.com/office/powerpoint/2010/main" val="1082835204"/>
              </p:ext>
            </p:extLst>
          </p:nvPr>
        </p:nvGraphicFramePr>
        <p:xfrm>
          <a:off x="914400" y="1143000"/>
          <a:ext cx="7315199" cy="1995056"/>
        </p:xfrm>
        <a:graphic>
          <a:graphicData uri="http://schemas.openxmlformats.org/drawingml/2006/table">
            <a:tbl>
              <a:tblPr firstRow="1"/>
              <a:tblGrid>
                <a:gridCol w="2800350">
                  <a:extLst>
                    <a:ext uri="{9D8B030D-6E8A-4147-A177-3AD203B41FA5}">
                      <a16:colId xmlns:a16="http://schemas.microsoft.com/office/drawing/2014/main" val="4218470491"/>
                    </a:ext>
                  </a:extLst>
                </a:gridCol>
                <a:gridCol w="4514849">
                  <a:extLst>
                    <a:ext uri="{9D8B030D-6E8A-4147-A177-3AD203B41FA5}">
                      <a16:colId xmlns:a16="http://schemas.microsoft.com/office/drawing/2014/main" val="3408073385"/>
                    </a:ext>
                  </a:extLst>
                </a:gridCol>
              </a:tblGrid>
              <a:tr h="360218">
                <a:tc>
                  <a:txBody>
                    <a:bodyPr/>
                    <a:lstStyle/>
                    <a:p>
                      <a:pPr marL="0" marR="274320" indent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 spc="-1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Name</a:t>
                      </a:r>
                      <a:endParaRPr lang="en-US" sz="2000" spc="-1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345" marR="62345" marT="41564" marB="4156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D87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274320" indent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 spc="-1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Description</a:t>
                      </a:r>
                      <a:endParaRPr lang="en-US" sz="2000" spc="-1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345" marR="62345" marT="41564" marB="4156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D87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5384745"/>
                  </a:ext>
                </a:extLst>
              </a:tr>
              <a:tr h="1468582">
                <a:tc>
                  <a:txBody>
                    <a:bodyPr/>
                    <a:lstStyle/>
                    <a:p>
                      <a:pPr marL="0" marR="274320" indent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spc="-10" dirty="0" err="1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Times New Roman" panose="02020603050405020304" pitchFamily="18" charset="0"/>
                        </a:rPr>
                        <a:t>filter_input</a:t>
                      </a:r>
                      <a:r>
                        <a:rPr lang="en-US" sz="1600" b="1" spc="-10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Times New Roman" panose="02020603050405020304" pitchFamily="18" charset="0"/>
                        </a:rPr>
                        <a:t>(</a:t>
                      </a:r>
                      <a:r>
                        <a:rPr lang="en-US" sz="1600" b="1" i="1" spc="-10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Times New Roman" panose="02020603050405020304" pitchFamily="18" charset="0"/>
                        </a:rPr>
                        <a:t>$type</a:t>
                      </a:r>
                      <a:r>
                        <a:rPr lang="en-US" sz="1600" b="1" spc="-10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Times New Roman" panose="02020603050405020304" pitchFamily="18" charset="0"/>
                        </a:rPr>
                        <a:t>,</a:t>
                      </a:r>
                      <a:br>
                        <a:rPr lang="en-US" sz="1600" b="1" spc="-10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Times New Roman" panose="02020603050405020304" pitchFamily="18" charset="0"/>
                        </a:rPr>
                      </a:br>
                      <a:r>
                        <a:rPr lang="en-US" sz="1600" b="1" spc="-10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Times New Roman" panose="02020603050405020304" pitchFamily="18" charset="0"/>
                        </a:rPr>
                        <a:t>    </a:t>
                      </a:r>
                      <a:r>
                        <a:rPr lang="en-US" sz="1600" b="1" i="1" spc="-10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Times New Roman" panose="02020603050405020304" pitchFamily="18" charset="0"/>
                        </a:rPr>
                        <a:t>$</a:t>
                      </a:r>
                      <a:r>
                        <a:rPr lang="en-US" sz="1600" b="1" i="1" spc="-10" dirty="0" err="1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Times New Roman" panose="02020603050405020304" pitchFamily="18" charset="0"/>
                        </a:rPr>
                        <a:t>variable_name</a:t>
                      </a:r>
                      <a:br>
                        <a:rPr lang="en-US" sz="1600" b="1" spc="-10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Times New Roman" panose="02020603050405020304" pitchFamily="18" charset="0"/>
                        </a:rPr>
                      </a:br>
                      <a:r>
                        <a:rPr lang="en-US" sz="1600" b="1" spc="-10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Times New Roman" panose="02020603050405020304" pitchFamily="18" charset="0"/>
                        </a:rPr>
                        <a:t>    [, </a:t>
                      </a:r>
                      <a:r>
                        <a:rPr lang="en-US" sz="1600" b="1" i="1" spc="-10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Times New Roman" panose="02020603050405020304" pitchFamily="18" charset="0"/>
                        </a:rPr>
                        <a:t>$filter</a:t>
                      </a:r>
                      <a:r>
                        <a:rPr lang="en-US" sz="1600" b="1" spc="-10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Times New Roman" panose="02020603050405020304" pitchFamily="18" charset="0"/>
                        </a:rPr>
                        <a:t>])</a:t>
                      </a:r>
                      <a:endParaRPr lang="en-US" sz="1600" spc="-1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345" marR="62345" marT="41564" marB="4156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274320" indent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spc="-1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Gets a value from a </a:t>
                      </a:r>
                      <a:r>
                        <a:rPr lang="en-US" sz="2000" spc="-1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superglobal</a:t>
                      </a:r>
                      <a:r>
                        <a:rPr lang="en-US" sz="2000" spc="-1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variable and optionally filters it. Returns the requested value on success, a FALSE value if the filter fails, or a NULL value if the requested value is not set.</a:t>
                      </a:r>
                      <a:endParaRPr lang="en-US" sz="2000" spc="-1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345" marR="62345" marT="41564" marB="4156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4520886"/>
                  </a:ext>
                </a:extLst>
              </a:tr>
            </a:tbl>
          </a:graphicData>
        </a:graphic>
      </p:graphicFrame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3354572-C232-4ECB-AF9B-DA5879FF31B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14400" y="3286734"/>
            <a:ext cx="7315200" cy="447065"/>
          </a:xfrm>
        </p:spPr>
        <p:txBody>
          <a:bodyPr/>
          <a:lstStyle/>
          <a:p>
            <a:pPr marL="0" marR="0">
              <a:spcBef>
                <a:spcPts val="150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three arguments</a:t>
            </a:r>
          </a:p>
          <a:p>
            <a:endParaRPr lang="en-US" dirty="0"/>
          </a:p>
        </p:txBody>
      </p:sp>
      <p:graphicFrame>
        <p:nvGraphicFramePr>
          <p:cNvPr id="9" name="Table Placeholder 8">
            <a:extLst>
              <a:ext uri="{FF2B5EF4-FFF2-40B4-BE49-F238E27FC236}">
                <a16:creationId xmlns:a16="http://schemas.microsoft.com/office/drawing/2014/main" id="{71443779-AD96-405F-B782-0352A9E9E674}"/>
              </a:ext>
            </a:extLst>
          </p:cNvPr>
          <p:cNvGraphicFramePr>
            <a:graphicFrameLocks noGrp="1"/>
          </p:cNvGraphicFramePr>
          <p:nvPr>
            <p:ph type="tbl" sz="quarter" idx="14"/>
            <p:extLst>
              <p:ext uri="{D42A27DB-BD31-4B8C-83A1-F6EECF244321}">
                <p14:modId xmlns:p14="http://schemas.microsoft.com/office/powerpoint/2010/main" val="1355164458"/>
              </p:ext>
            </p:extLst>
          </p:nvPr>
        </p:nvGraphicFramePr>
        <p:xfrm>
          <a:off x="914400" y="3807656"/>
          <a:ext cx="7315198" cy="1694570"/>
        </p:xfrm>
        <a:graphic>
          <a:graphicData uri="http://schemas.openxmlformats.org/drawingml/2006/table">
            <a:tbl>
              <a:tblPr firstRow="1"/>
              <a:tblGrid>
                <a:gridCol w="1752600">
                  <a:extLst>
                    <a:ext uri="{9D8B030D-6E8A-4147-A177-3AD203B41FA5}">
                      <a16:colId xmlns:a16="http://schemas.microsoft.com/office/drawing/2014/main" val="401369870"/>
                    </a:ext>
                  </a:extLst>
                </a:gridCol>
                <a:gridCol w="5562598">
                  <a:extLst>
                    <a:ext uri="{9D8B030D-6E8A-4147-A177-3AD203B41FA5}">
                      <a16:colId xmlns:a16="http://schemas.microsoft.com/office/drawing/2014/main" val="735528247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828800" algn="l"/>
                          <a:tab pos="457200" algn="l"/>
                        </a:tabLst>
                      </a:pPr>
                      <a:r>
                        <a:rPr lang="en-US" sz="2000" b="1" kern="1200" spc="-1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Name</a:t>
                      </a:r>
                    </a:p>
                  </a:txBody>
                  <a:tcPr marL="59348" marR="59348" marT="39565" marB="3956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D87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828800" algn="l"/>
                          <a:tab pos="457200" algn="l"/>
                        </a:tabLst>
                      </a:pPr>
                      <a:r>
                        <a:rPr lang="en-US" sz="2000" b="1" kern="1200" spc="-1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Description</a:t>
                      </a:r>
                    </a:p>
                  </a:txBody>
                  <a:tcPr marL="59348" marR="59348" marT="39565" marB="3956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D87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1095478"/>
                  </a:ext>
                </a:extLst>
              </a:tr>
              <a:tr h="573844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800100" algn="l"/>
                          <a:tab pos="2514600" algn="l"/>
                          <a:tab pos="457200" algn="l"/>
                        </a:tabLs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ourier"/>
                          <a:ea typeface="Times New Roman" panose="02020603050405020304" pitchFamily="18" charset="0"/>
                        </a:rPr>
                        <a:t>type</a:t>
                      </a:r>
                      <a:endParaRPr lang="en-US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152" marR="7315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800100" algn="l"/>
                          <a:tab pos="2514600" algn="l"/>
                          <a:tab pos="457200" algn="l"/>
                        </a:tabLst>
                      </a:pPr>
                      <a:r>
                        <a:rPr lang="en-US" sz="17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Specifies the </a:t>
                      </a:r>
                      <a:r>
                        <a:rPr lang="en-US" sz="17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superglobal</a:t>
                      </a:r>
                      <a:r>
                        <a:rPr lang="en-US" sz="17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variable to access. Common values include INPUT_GET, INPUT_POST, and INPUT_COOKIE.</a:t>
                      </a:r>
                      <a:endParaRPr lang="en-US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152" marR="7315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9548933"/>
                  </a:ext>
                </a:extLst>
              </a:tr>
              <a:tr h="345244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800100" algn="l"/>
                          <a:tab pos="2514600" algn="l"/>
                          <a:tab pos="457200" algn="l"/>
                        </a:tabLs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ourier"/>
                          <a:ea typeface="Times New Roman" panose="02020603050405020304" pitchFamily="18" charset="0"/>
                        </a:rPr>
                        <a:t>variable_name</a:t>
                      </a:r>
                      <a:endParaRPr lang="en-US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152" marR="7315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800100" algn="l"/>
                          <a:tab pos="2514600" algn="l"/>
                          <a:tab pos="457200" algn="l"/>
                        </a:tabLst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The name of the value to retrieve.</a:t>
                      </a:r>
                      <a:endParaRPr lang="en-US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152" marR="7315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6367923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600"/>
                        </a:spcBef>
                        <a:spcAft>
                          <a:spcPts val="900"/>
                        </a:spcAft>
                        <a:tabLst>
                          <a:tab pos="914400" algn="l"/>
                          <a:tab pos="2057400" algn="l"/>
                          <a:tab pos="457200" algn="l"/>
                        </a:tabLs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ourier"/>
                          <a:ea typeface="Times New Roman" panose="02020603050405020304" pitchFamily="18" charset="0"/>
                        </a:rPr>
                        <a:t>filter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152" marR="7315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600"/>
                        </a:spcBef>
                        <a:spcAft>
                          <a:spcPts val="900"/>
                        </a:spcAft>
                        <a:tabLst>
                          <a:tab pos="914400" algn="l"/>
                          <a:tab pos="2057400" algn="l"/>
                          <a:tab pos="457200" algn="l"/>
                        </a:tabLst>
                      </a:pPr>
                      <a:r>
                        <a:rPr lang="en-US" sz="17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Optional. The constant for the filter to apply.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152" marR="7315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3747382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3E43B2-1CF0-4E6D-A699-B581F46DA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5BD99F-8269-4D1F-94B1-C86E6CCA8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 dirty="0">
              <a:latin typeface="Times New Roman"/>
            </a:endParaRP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C2,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38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1701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2C61F-C650-4393-8ECD-B5A68CBBF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4989"/>
            <a:ext cx="7315200" cy="369332"/>
          </a:xfrm>
        </p:spPr>
        <p:txBody>
          <a:bodyPr/>
          <a:lstStyle/>
          <a:p>
            <a:pPr marL="0" marR="0">
              <a:spcBef>
                <a:spcPts val="150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Common constants for filters</a:t>
            </a:r>
            <a:endParaRPr lang="en-US" dirty="0"/>
          </a:p>
        </p:txBody>
      </p:sp>
      <p:graphicFrame>
        <p:nvGraphicFramePr>
          <p:cNvPr id="6" name="Table Placeholder 5">
            <a:extLst>
              <a:ext uri="{FF2B5EF4-FFF2-40B4-BE49-F238E27FC236}">
                <a16:creationId xmlns:a16="http://schemas.microsoft.com/office/drawing/2014/main" id="{05FA682F-29E1-4EB0-AD03-F99C2798EE64}"/>
              </a:ext>
            </a:extLst>
          </p:cNvPr>
          <p:cNvGraphicFramePr>
            <a:graphicFrameLocks noGrp="1"/>
          </p:cNvGraphicFramePr>
          <p:nvPr>
            <p:ph type="tbl" sz="quarter" idx="13"/>
            <p:extLst>
              <p:ext uri="{D42A27DB-BD31-4B8C-83A1-F6EECF244321}">
                <p14:modId xmlns:p14="http://schemas.microsoft.com/office/powerpoint/2010/main" val="4009694589"/>
              </p:ext>
            </p:extLst>
          </p:nvPr>
        </p:nvGraphicFramePr>
        <p:xfrm>
          <a:off x="914400" y="1143000"/>
          <a:ext cx="7315200" cy="3286740"/>
        </p:xfrm>
        <a:graphic>
          <a:graphicData uri="http://schemas.openxmlformats.org/drawingml/2006/table">
            <a:tbl>
              <a:tblPr firstRow="1"/>
              <a:tblGrid>
                <a:gridCol w="3283913">
                  <a:extLst>
                    <a:ext uri="{9D8B030D-6E8A-4147-A177-3AD203B41FA5}">
                      <a16:colId xmlns:a16="http://schemas.microsoft.com/office/drawing/2014/main" val="2000845247"/>
                    </a:ext>
                  </a:extLst>
                </a:gridCol>
                <a:gridCol w="4031287">
                  <a:extLst>
                    <a:ext uri="{9D8B030D-6E8A-4147-A177-3AD203B41FA5}">
                      <a16:colId xmlns:a16="http://schemas.microsoft.com/office/drawing/2014/main" val="787216204"/>
                    </a:ext>
                  </a:extLst>
                </a:gridCol>
              </a:tblGrid>
              <a:tr h="392560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828800" algn="l"/>
                          <a:tab pos="457200" algn="l"/>
                        </a:tabLst>
                      </a:pPr>
                      <a:r>
                        <a:rPr lang="en-US" sz="20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Name</a:t>
                      </a:r>
                    </a:p>
                  </a:txBody>
                  <a:tcPr marL="67943" marR="67943" marT="45295" marB="4529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D87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828800" algn="l"/>
                          <a:tab pos="457200" algn="l"/>
                        </a:tabLst>
                      </a:pPr>
                      <a:r>
                        <a:rPr lang="en-US" sz="20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Description</a:t>
                      </a:r>
                    </a:p>
                  </a:txBody>
                  <a:tcPr marL="67943" marR="67943" marT="45295" marB="4529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D87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9442555"/>
                  </a:ext>
                </a:extLst>
              </a:tr>
              <a:tr h="392560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800100" algn="l"/>
                          <a:tab pos="2514600" algn="l"/>
                          <a:tab pos="457200" algn="l"/>
                        </a:tabLs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FILTER_VALIDATE_INT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43" marR="67943" marT="45295" marB="4529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800100" algn="l"/>
                          <a:tab pos="2514600" algn="l"/>
                          <a:tab pos="457200" algn="l"/>
                        </a:tabLs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Validates an integer value.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43" marR="67943" marT="45295" marB="4529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5316375"/>
                  </a:ext>
                </a:extLst>
              </a:tr>
              <a:tr h="694529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800100" algn="l"/>
                          <a:tab pos="2514600" algn="l"/>
                          <a:tab pos="457200" algn="l"/>
                        </a:tabLs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FILTER_VALIDATE_FLOAT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43" marR="67943" marT="45295" marB="4529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800100" algn="l"/>
                          <a:tab pos="2514600" algn="l"/>
                          <a:tab pos="457200" algn="l"/>
                        </a:tabLs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Validates a floating-point (double) value.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43" marR="67943" marT="45295" marB="4529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5909339"/>
                  </a:ext>
                </a:extLst>
              </a:tr>
              <a:tr h="392560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800100" algn="l"/>
                          <a:tab pos="2514600" algn="l"/>
                          <a:tab pos="457200" algn="l"/>
                        </a:tabLs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FILTER_VALIDATE_EMAIL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43" marR="67943" marT="45295" marB="4529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800100" algn="l"/>
                          <a:tab pos="2514600" algn="l"/>
                          <a:tab pos="457200" algn="l"/>
                        </a:tabLs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Validates an email address.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43" marR="67943" marT="45295" marB="4529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3110686"/>
                  </a:ext>
                </a:extLst>
              </a:tr>
              <a:tr h="392560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800100" algn="l"/>
                          <a:tab pos="2514600" algn="l"/>
                          <a:tab pos="457200" algn="l"/>
                        </a:tabLs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FILTER_VALIDATE_URL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43" marR="67943" marT="45295" marB="4529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800100" algn="l"/>
                          <a:tab pos="2514600" algn="l"/>
                          <a:tab pos="457200" algn="l"/>
                        </a:tabLs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Validates a URL.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43" marR="67943" marT="45295" marB="4529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662510"/>
                  </a:ext>
                </a:extLst>
              </a:tr>
              <a:tr h="996498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600"/>
                        </a:spcBef>
                        <a:spcAft>
                          <a:spcPts val="900"/>
                        </a:spcAft>
                        <a:tabLst>
                          <a:tab pos="914400" algn="l"/>
                          <a:tab pos="2057400" algn="l"/>
                          <a:tab pos="457200" algn="l"/>
                        </a:tabLs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FILTER_VALIDATE_BOOLEAN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43" marR="67943" marT="45295" marB="4529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600"/>
                        </a:spcBef>
                        <a:spcAft>
                          <a:spcPts val="900"/>
                        </a:spcAft>
                        <a:tabLst>
                          <a:tab pos="914400" algn="l"/>
                          <a:tab pos="2057400" algn="l"/>
                          <a:tab pos="457200" algn="l"/>
                        </a:tabLs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Returns a TRUE value for “1”, “true”, “on”, or “yes”. Otherwise, it returns a FALSE value.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43" marR="67943" marT="45295" marB="4529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4666608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0587D8-ED40-4005-8104-7A568434C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7D0046-A423-4386-889E-447BE4DB2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 dirty="0">
              <a:latin typeface="Times New Roman"/>
            </a:endParaRP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C2,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39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362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8C3DF-9B71-4439-9F82-CF2E891EA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4989"/>
            <a:ext cx="7315200" cy="369332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Objectives (part 3)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1EB3D9-ECE6-4A8A-983A-0366DCD5C1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marR="0">
              <a:spcBef>
                <a:spcPts val="150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Knowledge</a:t>
            </a:r>
          </a:p>
          <a:p>
            <a:pPr marL="342900" marR="274320" lvl="0" indent="-3429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tabLst>
                <a:tab pos="347345" algn="l"/>
                <a:tab pos="365760" algn="l"/>
                <a:tab pos="365760" algn="l"/>
              </a:tabLst>
            </a:pP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Explain how PHP is embedded within an HTML document.</a:t>
            </a:r>
          </a:p>
          <a:p>
            <a:pPr marL="342900" marR="274320" lvl="0" indent="-3429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tabLst>
                <a:tab pos="347345" algn="l"/>
                <a:tab pos="365760" algn="l"/>
                <a:tab pos="365760" algn="l"/>
              </a:tabLst>
            </a:pP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Distinguish between PHP statements and comments.</a:t>
            </a:r>
          </a:p>
          <a:p>
            <a:pPr marL="342900" marR="274320" lvl="0" indent="-3429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tabLst>
                <a:tab pos="347345" algn="l"/>
                <a:tab pos="365760" algn="l"/>
                <a:tab pos="365760" algn="l"/>
              </a:tabLst>
            </a:pP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Describe these PHP data types: integer, double, Boolean, and string.</a:t>
            </a:r>
          </a:p>
          <a:p>
            <a:pPr marL="342900" marR="274320" lvl="0" indent="-3429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tabLst>
                <a:tab pos="347345" algn="l"/>
                <a:tab pos="365760" algn="l"/>
                <a:tab pos="365760" algn="l"/>
              </a:tabLst>
            </a:pP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List the rules for creating a PHP variable name.</a:t>
            </a:r>
          </a:p>
          <a:p>
            <a:pPr marL="342900" marR="274320" lvl="0" indent="-3429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tabLst>
                <a:tab pos="347345" algn="l"/>
                <a:tab pos="365760" algn="l"/>
                <a:tab pos="365760" algn="l"/>
              </a:tabLst>
            </a:pP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Describe the code for declaring a variable and assigning a value to it.</a:t>
            </a:r>
          </a:p>
          <a:p>
            <a:pPr marL="342900" marR="274320" lvl="0" indent="-3429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tabLst>
                <a:tab pos="347345" algn="l"/>
                <a:tab pos="365760" algn="l"/>
                <a:tab pos="365760" algn="l"/>
              </a:tabLst>
            </a:pP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Describe the use of the built-in $_GET and $_POST arrays.</a:t>
            </a:r>
          </a:p>
          <a:p>
            <a:pPr marL="342900" marR="274320" lvl="0" indent="-3429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tabLst>
                <a:tab pos="347345" algn="l"/>
                <a:tab pos="365760" algn="l"/>
                <a:tab pos="365760" algn="l"/>
              </a:tabLst>
            </a:pP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Describe the use of the echo statement.</a:t>
            </a:r>
          </a:p>
          <a:p>
            <a:pPr marL="342900" marR="274320" lvl="0" indent="-3429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tabLst>
                <a:tab pos="347345" algn="l"/>
                <a:tab pos="365760" algn="l"/>
                <a:tab pos="365760" algn="l"/>
              </a:tabLst>
            </a:pP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Describe the rules for evaluating an arithmetic expression, including order of precedence and the use of parentheses.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F12D3C-1F9D-414A-9655-50436E5F6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9B36B5-6704-4A11-8D68-F50AF23A8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 dirty="0">
              <a:latin typeface="Times New Roman"/>
            </a:endParaRP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C2,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4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18658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C854D-639E-4B68-8134-D3B7BCC3E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709136"/>
            <a:ext cx="7315200" cy="738664"/>
          </a:xfrm>
        </p:spPr>
        <p:txBody>
          <a:bodyPr/>
          <a:lstStyle/>
          <a:p>
            <a:pPr marL="0" marR="0">
              <a:spcBef>
                <a:spcPts val="150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Statements that retrieve values </a:t>
            </a:r>
            <a:b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from the </a:t>
            </a:r>
            <a:r>
              <a:rPr lang="en-US" sz="2400" b="1" dirty="0" err="1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superglobal</a:t>
            </a: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variables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19481F-AED0-4B63-8323-96E99B5733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524000"/>
            <a:ext cx="7391400" cy="4419600"/>
          </a:xfrm>
        </p:spPr>
        <p:txBody>
          <a:bodyPr/>
          <a:lstStyle/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$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product_description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filter_input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(INPUT_GET, '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product_description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');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// NULL if '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product_description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' has not been set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// in the $_GET array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$investment =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filter_input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(INPUT_POST, 'investment',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FILTER_VALIDATE_FLOAT);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// NULL if 'investment' has not been set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// in the $_POST array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// FALSE if 'investment' is not a valid float value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$years =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filter_input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(INPUT_POST, 'years',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FILTER_VALIDATE_INT);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// NULL if 'years' has not been set in the $_POST array</a:t>
            </a:r>
          </a:p>
          <a:p>
            <a:pPr marL="347345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// FALSE if 'years' is not a valid integer value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FA9FB9-C0AC-4CC5-8BFB-856CB021F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180C50-3D19-46BC-A36D-B4DFA1995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 dirty="0">
              <a:latin typeface="Times New Roman"/>
            </a:endParaRP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C2,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40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36246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FE5C6-5996-45AB-8E88-8A4621EA6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4989"/>
            <a:ext cx="7315200" cy="369332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first page (index.html)</a:t>
            </a:r>
            <a:endParaRPr lang="en-US" dirty="0"/>
          </a:p>
        </p:txBody>
      </p:sp>
      <p:pic>
        <p:nvPicPr>
          <p:cNvPr id="6" name="Content Placeholder 5" descr="Title describes slide">
            <a:extLst>
              <a:ext uri="{FF2B5EF4-FFF2-40B4-BE49-F238E27FC236}">
                <a16:creationId xmlns:a16="http://schemas.microsoft.com/office/drawing/2014/main" id="{FE8A07FF-8A91-4C39-861D-7FFC9DF4086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914400" y="1143000"/>
            <a:ext cx="7292482" cy="40386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D6116D-9280-4CD4-828D-13B02C672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A5E9F1-20F3-434F-8918-EE25F8E2C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 dirty="0">
              <a:latin typeface="Times New Roman"/>
            </a:endParaRP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C2,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41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0121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E37C7-0527-483D-98C4-4A29DEB25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4989"/>
            <a:ext cx="7315200" cy="369332"/>
          </a:xfrm>
        </p:spPr>
        <p:txBody>
          <a:bodyPr/>
          <a:lstStyle/>
          <a:p>
            <a:pPr marL="0" marR="0">
              <a:spcBef>
                <a:spcPts val="150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second page (</a:t>
            </a:r>
            <a:r>
              <a:rPr lang="en-US" sz="2400" b="1" dirty="0" err="1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product_discount.php</a:t>
            </a: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dirty="0"/>
          </a:p>
        </p:txBody>
      </p:sp>
      <p:pic>
        <p:nvPicPr>
          <p:cNvPr id="6" name="Content Placeholder 5" descr="Title describes slide">
            <a:extLst>
              <a:ext uri="{FF2B5EF4-FFF2-40B4-BE49-F238E27FC236}">
                <a16:creationId xmlns:a16="http://schemas.microsoft.com/office/drawing/2014/main" id="{688B391F-F467-449C-8AE6-B5112F262130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949817" y="1219200"/>
            <a:ext cx="7297940" cy="40386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2798FA-0223-4DA3-B2C0-030172FA0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A9CF37-C8F6-41DB-A019-E7FE31B95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 dirty="0">
              <a:latin typeface="Times New Roman"/>
            </a:endParaRP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C2,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42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12588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F12D7-2E08-46BE-BD1F-81D35FCD7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4989"/>
            <a:ext cx="7315200" cy="369332"/>
          </a:xfrm>
        </p:spPr>
        <p:txBody>
          <a:bodyPr/>
          <a:lstStyle/>
          <a:p>
            <a:pPr marL="0" marR="0">
              <a:spcBef>
                <a:spcPts val="150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code for the form on the first page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2B9BEC-477C-4EE5-8D68-61516816DA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&lt;form </a:t>
            </a:r>
            <a:r>
              <a:rPr lang="en-US" sz="1600" b="1" dirty="0">
                <a:effectLst/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action="</a:t>
            </a:r>
            <a:r>
              <a:rPr lang="en-US" sz="1600" b="1" dirty="0" err="1">
                <a:effectLst/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display_discount.php</a:t>
            </a:r>
            <a:r>
              <a:rPr lang="en-US" sz="1600" b="1" dirty="0">
                <a:effectLst/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effectLst/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method="post"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&lt;div id="data"&gt;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&lt;label&gt;Product Description:&lt;/label&gt;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&lt;input type="text"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sz="1600" b="1" dirty="0">
                <a:effectLst/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name="</a:t>
            </a:r>
            <a:r>
              <a:rPr lang="en-US" sz="1600" b="1" dirty="0" err="1">
                <a:effectLst/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product_description</a:t>
            </a:r>
            <a:r>
              <a:rPr lang="en-US" sz="1600" b="1" dirty="0">
                <a:effectLst/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&gt;&lt;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&lt;label&gt;List Price:&lt;/label&gt;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&lt;input type="text" </a:t>
            </a:r>
            <a:r>
              <a:rPr lang="en-US" sz="1600" b="1" dirty="0">
                <a:effectLst/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name="</a:t>
            </a:r>
            <a:r>
              <a:rPr lang="en-US" sz="1600" b="1" dirty="0" err="1">
                <a:effectLst/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list_price</a:t>
            </a:r>
            <a:r>
              <a:rPr lang="en-US" sz="1600" b="1" dirty="0">
                <a:effectLst/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&gt;&lt;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&lt;label&gt;Discount Percent:&lt;/label&gt;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&lt;input type="text" </a:t>
            </a:r>
            <a:r>
              <a:rPr lang="en-US" sz="1600" b="1" dirty="0">
                <a:effectLst/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name="</a:t>
            </a:r>
            <a:r>
              <a:rPr lang="en-US" sz="1600" b="1" dirty="0" err="1">
                <a:effectLst/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discount_percent</a:t>
            </a:r>
            <a:r>
              <a:rPr lang="en-US" sz="1600" b="1" dirty="0">
                <a:effectLst/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&lt;span&gt;%&lt;/span&gt;&lt;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&lt;/div&gt;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&lt;div id="buttons"&gt;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&lt;label&gt;&amp;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nbsp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;&lt;/label&gt;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&lt;input </a:t>
            </a:r>
            <a:r>
              <a:rPr lang="en-US" sz="1600" b="1" dirty="0">
                <a:effectLst/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type="submit"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value="Calculate Discount"&gt;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&lt;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&lt;/div&gt;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&lt;/form&gt;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A310CD-BA91-4F42-B8F4-B59AF2108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FBDBA8-6662-4D2F-AC58-C93868059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 dirty="0">
              <a:latin typeface="Times New Roman"/>
            </a:endParaRP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C2,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43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71889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96F98-C751-4E8F-A1EF-D91FE1D2F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4989"/>
            <a:ext cx="7315200" cy="369332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PHP file (</a:t>
            </a:r>
            <a:r>
              <a:rPr lang="en-US" sz="2400" b="1" dirty="0" err="1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display_discount.php</a:t>
            </a: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(part 1)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D7F57A-79B1-465A-A1A8-FA6CDC1B02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&lt;?</a:t>
            </a:r>
            <a:r>
              <a:rPr lang="en-US" sz="1600" b="1" dirty="0" err="1">
                <a:effectLst/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php</a:t>
            </a:r>
            <a:endParaRPr lang="en-US" sz="1600" b="1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600" b="1" dirty="0">
                <a:effectLst/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// get the data from the form</a:t>
            </a:r>
            <a:endParaRPr lang="en-US" sz="1600" b="1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$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product_description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filter_input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(INPUT_POST, '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product_description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');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$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list_price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filter_input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(INPUT_POST, '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list_price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');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$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discount_percent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filter_input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(INPUT_POST, '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discount_percent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');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600" b="1" dirty="0">
                <a:effectLst/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// calculate the discount and discounted price</a:t>
            </a:r>
            <a:endParaRPr lang="en-US" sz="1600" b="1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$discount = $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list_price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* $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discount_percent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* .01;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$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discount_price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$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list_price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$discount;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600" b="1" dirty="0">
                <a:effectLst/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// apply formatting to dollar and percent amounts</a:t>
            </a:r>
            <a:endParaRPr lang="en-US" sz="1600" b="1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$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list_price_f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"$".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number_format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($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list_price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2);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$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discount_percent_f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$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discount_percent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."%";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$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discount_f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"$".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number_format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($discount, 2);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$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discount_price_f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"$".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number_format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($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discount_price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2);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?&gt;</a:t>
            </a:r>
            <a:endParaRPr lang="en-US" sz="1600" b="1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F98ABD-9D2A-47D1-AE9C-E62E2260C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DE2C1C-B688-46D3-838A-EF1CF7BE7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 dirty="0">
              <a:latin typeface="Times New Roman"/>
            </a:endParaRP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C2,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44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93080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259D17-250E-464B-A791-93616D8D2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4989"/>
            <a:ext cx="7315200" cy="369332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PHP file (</a:t>
            </a:r>
            <a:r>
              <a:rPr lang="en-US" sz="2400" b="1" dirty="0" err="1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display_discount.php</a:t>
            </a: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(part 2)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12728D-0234-4A32-B312-491E6991FE5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&lt;!DOCTYPE html&gt;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&lt;html&gt;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&lt;head&gt;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&lt;title&gt;Product Discount Calculator&lt;/title&gt;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&lt;link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rel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="stylesheet"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href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="main.css"&gt;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&lt;/head&gt;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&lt;body&gt;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&lt;main&gt;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&lt;h1&gt;Product Discount Calculator&lt;/h1&gt;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&lt;label&gt;Product Description:&lt;/label&gt;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&lt;span&gt;</a:t>
            </a:r>
            <a:r>
              <a:rPr lang="en-US" sz="16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&lt;?</a:t>
            </a:r>
            <a:r>
              <a:rPr lang="en-US" sz="1600" b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php</a:t>
            </a:r>
            <a:r>
              <a:rPr lang="en-US" sz="16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echo</a:t>
            </a:r>
            <a:endParaRPr lang="en-US" sz="1600" b="1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1600" b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htmlspecialchars</a:t>
            </a:r>
            <a:r>
              <a:rPr lang="en-US" sz="16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($</a:t>
            </a:r>
            <a:r>
              <a:rPr lang="en-US" sz="1600" b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product_description</a:t>
            </a:r>
            <a:r>
              <a:rPr lang="en-US" sz="16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); ?&gt;</a:t>
            </a:r>
            <a:endParaRPr lang="en-US" sz="1600" b="1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&lt;/span&gt;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&lt;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7C2C1A-69FB-4D5D-A93B-3DA85164B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BFB0DA-0872-4109-B2BA-A16F38E78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 dirty="0">
              <a:latin typeface="Times New Roman"/>
            </a:endParaRP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C2,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45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21192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1B626-3E4C-4627-ACE2-E3AE1CC94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4989"/>
            <a:ext cx="7315200" cy="369332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PHP file (</a:t>
            </a:r>
            <a:r>
              <a:rPr lang="en-US" sz="2400" b="1" dirty="0" err="1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display_discount.php</a:t>
            </a: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(part 3)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89254D-893A-4476-AF21-179310A79E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&lt;label&gt;List Price:&lt;/label&gt;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&lt;span&gt;</a:t>
            </a:r>
            <a:r>
              <a:rPr lang="en-US" sz="16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&lt;?</a:t>
            </a:r>
            <a:r>
              <a:rPr lang="en-US" sz="1600" b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php</a:t>
            </a:r>
            <a:r>
              <a:rPr lang="en-US" sz="16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echo $</a:t>
            </a:r>
            <a:r>
              <a:rPr lang="en-US" sz="1600" b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list_price_f</a:t>
            </a:r>
            <a:r>
              <a:rPr lang="en-US" sz="16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?&gt;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&lt;/span&gt;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&lt;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&lt;label&gt;Discount Percent:&lt;/label&gt;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&lt;span&gt;</a:t>
            </a:r>
            <a:r>
              <a:rPr lang="en-US" sz="16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&lt;?</a:t>
            </a:r>
            <a:r>
              <a:rPr lang="en-US" sz="1600" b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php</a:t>
            </a:r>
            <a:r>
              <a:rPr lang="en-US" sz="16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echo $</a:t>
            </a:r>
            <a:r>
              <a:rPr lang="en-US" sz="1600" b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discount_percent_f</a:t>
            </a:r>
            <a:r>
              <a:rPr lang="en-US" sz="16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?&gt;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&lt;/span&gt;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&lt;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&lt;label&gt;Discount Amount:&lt;/label&gt;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&lt;span&gt;</a:t>
            </a:r>
            <a:r>
              <a:rPr lang="en-US" sz="16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&lt;?</a:t>
            </a:r>
            <a:r>
              <a:rPr lang="en-US" sz="1600" b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php</a:t>
            </a:r>
            <a:r>
              <a:rPr lang="en-US" sz="16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echo $</a:t>
            </a:r>
            <a:r>
              <a:rPr lang="en-US" sz="1600" b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discount_f</a:t>
            </a:r>
            <a:r>
              <a:rPr lang="en-US" sz="16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?&gt;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&lt;/span&gt;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&lt;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&lt;label&gt;Discount Price:&lt;/label&gt;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&lt;span&gt;</a:t>
            </a:r>
            <a:r>
              <a:rPr lang="en-US" sz="16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&lt;?</a:t>
            </a:r>
            <a:r>
              <a:rPr lang="en-US" sz="1600" b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php</a:t>
            </a:r>
            <a:r>
              <a:rPr lang="en-US" sz="16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echo $</a:t>
            </a:r>
            <a:r>
              <a:rPr lang="en-US" sz="1600" b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discount_price_f</a:t>
            </a:r>
            <a:r>
              <a:rPr lang="en-US" sz="16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?&gt;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&lt;/span&gt;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&lt;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&lt;/main&gt;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&lt;/body&gt;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&lt;/html&gt;</a:t>
            </a:r>
            <a:endParaRPr lang="en-US" sz="16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11EA36-A1F0-4950-960B-289AE11EA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0C4C57-1958-4D60-8A53-CC70B9DC2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 dirty="0">
              <a:latin typeface="Times New Roman"/>
            </a:endParaRP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C2,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46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86480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18C3C-6932-435F-BFA5-BCFE5DC9B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4989"/>
            <a:ext cx="7315200" cy="369332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relational operators</a:t>
            </a:r>
            <a:endParaRPr lang="en-US" dirty="0"/>
          </a:p>
        </p:txBody>
      </p:sp>
      <p:graphicFrame>
        <p:nvGraphicFramePr>
          <p:cNvPr id="6" name="Table Placeholder 5">
            <a:extLst>
              <a:ext uri="{FF2B5EF4-FFF2-40B4-BE49-F238E27FC236}">
                <a16:creationId xmlns:a16="http://schemas.microsoft.com/office/drawing/2014/main" id="{E766ADAD-FC26-4E4D-B1C1-81AFE6C02FF4}"/>
              </a:ext>
            </a:extLst>
          </p:cNvPr>
          <p:cNvGraphicFramePr>
            <a:graphicFrameLocks noGrp="1"/>
          </p:cNvGraphicFramePr>
          <p:nvPr>
            <p:ph type="tbl" sz="quarter" idx="13"/>
            <p:extLst>
              <p:ext uri="{D42A27DB-BD31-4B8C-83A1-F6EECF244321}">
                <p14:modId xmlns:p14="http://schemas.microsoft.com/office/powerpoint/2010/main" val="3532003416"/>
              </p:ext>
            </p:extLst>
          </p:nvPr>
        </p:nvGraphicFramePr>
        <p:xfrm>
          <a:off x="1219200" y="1143000"/>
          <a:ext cx="4800600" cy="4053840"/>
        </p:xfrm>
        <a:graphic>
          <a:graphicData uri="http://schemas.openxmlformats.org/drawingml/2006/table">
            <a:tbl>
              <a:tblPr firstRow="1"/>
              <a:tblGrid>
                <a:gridCol w="1714500">
                  <a:extLst>
                    <a:ext uri="{9D8B030D-6E8A-4147-A177-3AD203B41FA5}">
                      <a16:colId xmlns:a16="http://schemas.microsoft.com/office/drawing/2014/main" val="721251120"/>
                    </a:ext>
                  </a:extLst>
                </a:gridCol>
                <a:gridCol w="3086100">
                  <a:extLst>
                    <a:ext uri="{9D8B030D-6E8A-4147-A177-3AD203B41FA5}">
                      <a16:colId xmlns:a16="http://schemas.microsoft.com/office/drawing/2014/main" val="219564524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274320" indent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 spc="-1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Operator</a:t>
                      </a:r>
                      <a:endParaRPr lang="en-US" sz="2000" spc="-1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D87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274320" indent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 spc="-1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Example</a:t>
                      </a:r>
                      <a:endParaRPr lang="en-US" sz="2000" spc="-1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D87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39115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274320" indent="0"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514350" algn="ctr"/>
                        </a:tabLst>
                      </a:pPr>
                      <a:r>
                        <a:rPr lang="en-US" sz="1600" b="1" spc="-10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Times New Roman" panose="02020603050405020304" pitchFamily="18" charset="0"/>
                        </a:rPr>
                        <a:t>	==</a:t>
                      </a:r>
                      <a:endParaRPr lang="en-US" sz="2000" spc="-1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274320" indent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spc="-1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Times New Roman" panose="02020603050405020304" pitchFamily="18" charset="0"/>
                        </a:rPr>
                        <a:t>$last_name == "Harris"</a:t>
                      </a:r>
                      <a:br>
                        <a:rPr lang="en-US" sz="2000" spc="-1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en-US" sz="1600" b="1" spc="-1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Times New Roman" panose="02020603050405020304" pitchFamily="18" charset="0"/>
                        </a:rPr>
                        <a:t>$test_score == 10</a:t>
                      </a:r>
                      <a:endParaRPr lang="en-US" sz="2000" spc="-1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98719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274320" indent="0"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514350" algn="ctr"/>
                        </a:tabLst>
                      </a:pPr>
                      <a:r>
                        <a:rPr lang="en-US" sz="1600" b="1" spc="-1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Times New Roman" panose="02020603050405020304" pitchFamily="18" charset="0"/>
                        </a:rPr>
                        <a:t>	!=</a:t>
                      </a:r>
                      <a:endParaRPr lang="en-US" sz="2000" spc="-1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274320" indent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spc="-1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Times New Roman" panose="02020603050405020304" pitchFamily="18" charset="0"/>
                        </a:rPr>
                        <a:t>$first_name != "Ray"</a:t>
                      </a:r>
                      <a:br>
                        <a:rPr lang="en-US" sz="2000" spc="-1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en-US" sz="1600" b="1" spc="-1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Times New Roman" panose="02020603050405020304" pitchFamily="18" charset="0"/>
                        </a:rPr>
                        <a:t>$months != 0</a:t>
                      </a:r>
                      <a:endParaRPr lang="en-US" sz="2000" spc="-1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81494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274320" indent="0"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504825" algn="ctr"/>
                        </a:tabLst>
                      </a:pPr>
                      <a:r>
                        <a:rPr lang="en-US" sz="1600" b="1" spc="-1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Times New Roman" panose="02020603050405020304" pitchFamily="18" charset="0"/>
                        </a:rPr>
                        <a:t>	&lt;</a:t>
                      </a:r>
                      <a:endParaRPr lang="en-US" sz="2000" spc="-1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274320" indent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spc="-1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Times New Roman" panose="02020603050405020304" pitchFamily="18" charset="0"/>
                        </a:rPr>
                        <a:t>$age &lt; 18</a:t>
                      </a:r>
                      <a:endParaRPr lang="en-US" sz="2000" spc="-1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30978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274320" indent="0"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523875" algn="ctr"/>
                        </a:tabLst>
                      </a:pPr>
                      <a:r>
                        <a:rPr lang="en-US" sz="1600" b="1" spc="-1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Times New Roman" panose="02020603050405020304" pitchFamily="18" charset="0"/>
                        </a:rPr>
                        <a:t>	&lt;=</a:t>
                      </a:r>
                      <a:endParaRPr lang="en-US" sz="2000" spc="-1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274320" indent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spc="-1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Times New Roman" panose="02020603050405020304" pitchFamily="18" charset="0"/>
                        </a:rPr>
                        <a:t>$investment &lt;= 0</a:t>
                      </a:r>
                      <a:endParaRPr lang="en-US" sz="2000" spc="-1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58969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274320" indent="0"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504825" algn="ctr"/>
                        </a:tabLst>
                      </a:pPr>
                      <a:r>
                        <a:rPr lang="en-US" sz="1600" b="1" spc="-1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Times New Roman" panose="02020603050405020304" pitchFamily="18" charset="0"/>
                        </a:rPr>
                        <a:t>	&gt;</a:t>
                      </a:r>
                      <a:endParaRPr lang="en-US" sz="2000" spc="-1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274320" indent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spc="-1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Times New Roman" panose="02020603050405020304" pitchFamily="18" charset="0"/>
                        </a:rPr>
                        <a:t>$test_score &gt; 100</a:t>
                      </a:r>
                      <a:endParaRPr lang="en-US" sz="2000" spc="-1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94007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274320" indent="0"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523875" algn="ctr"/>
                        </a:tabLst>
                      </a:pPr>
                      <a:r>
                        <a:rPr lang="en-US" sz="1600" b="1" spc="-1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Times New Roman" panose="02020603050405020304" pitchFamily="18" charset="0"/>
                        </a:rPr>
                        <a:t>	&gt;=</a:t>
                      </a:r>
                      <a:endParaRPr lang="en-US" sz="2000" spc="-1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274320" indent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spc="-1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Times New Roman" panose="02020603050405020304" pitchFamily="18" charset="0"/>
                        </a:rPr>
                        <a:t>$rate / 100 &gt;= 0.1</a:t>
                      </a:r>
                      <a:endParaRPr lang="en-US" sz="2000" spc="-1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38784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274320" indent="0"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514350" algn="ctr"/>
                        </a:tabLst>
                      </a:pPr>
                      <a:r>
                        <a:rPr lang="en-US" sz="1600" b="1" spc="-1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Times New Roman" panose="02020603050405020304" pitchFamily="18" charset="0"/>
                        </a:rPr>
                        <a:t>	===</a:t>
                      </a:r>
                      <a:endParaRPr lang="en-US" sz="2000" spc="-1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274320" indent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spc="-1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Times New Roman" panose="02020603050405020304" pitchFamily="18" charset="0"/>
                        </a:rPr>
                        <a:t>$investment === FALSE</a:t>
                      </a:r>
                      <a:br>
                        <a:rPr lang="en-US" sz="2000" spc="-1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en-US" sz="1600" b="1" spc="-1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Times New Roman" panose="02020603050405020304" pitchFamily="18" charset="0"/>
                        </a:rPr>
                        <a:t>$years === NULL</a:t>
                      </a:r>
                      <a:endParaRPr lang="en-US" sz="2000" spc="-1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73873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274320" indent="0"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504825" algn="ctr"/>
                        </a:tabLst>
                      </a:pPr>
                      <a:r>
                        <a:rPr lang="en-US" sz="1600" b="1" spc="-1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Times New Roman" panose="02020603050405020304" pitchFamily="18" charset="0"/>
                        </a:rPr>
                        <a:t>	!==</a:t>
                      </a:r>
                      <a:endParaRPr lang="en-US" sz="2000" spc="-1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274320" indent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spc="-10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Times New Roman" panose="02020603050405020304" pitchFamily="18" charset="0"/>
                        </a:rPr>
                        <a:t>$investment</a:t>
                      </a:r>
                      <a:r>
                        <a:rPr lang="en-US" sz="900" b="1" spc="-10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b="1" spc="-10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Times New Roman" panose="02020603050405020304" pitchFamily="18" charset="0"/>
                        </a:rPr>
                        <a:t>!== FALSE</a:t>
                      </a:r>
                      <a:br>
                        <a:rPr lang="en-US" sz="1600" spc="-1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en-US" sz="1600" b="1" spc="-10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Times New Roman" panose="02020603050405020304" pitchFamily="18" charset="0"/>
                        </a:rPr>
                        <a:t>$years !== NULL</a:t>
                      </a:r>
                      <a:endParaRPr lang="en-US" sz="2000" spc="-1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2731831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DEA2C9-246D-4F97-8F47-58DD20D5C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03EA37-6C53-49A3-ABB4-CC921C09D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 dirty="0">
              <a:latin typeface="Times New Roman"/>
            </a:endParaRP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C2,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47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19979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A8BCB-080B-4210-BFCF-49FEB0910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4989"/>
            <a:ext cx="7315200" cy="369332"/>
          </a:xfrm>
        </p:spPr>
        <p:txBody>
          <a:bodyPr/>
          <a:lstStyle/>
          <a:p>
            <a:pPr marL="0" marR="0">
              <a:spcBef>
                <a:spcPts val="150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logical operators in order of precedence</a:t>
            </a:r>
            <a:endParaRPr lang="en-US" dirty="0"/>
          </a:p>
        </p:txBody>
      </p:sp>
      <p:graphicFrame>
        <p:nvGraphicFramePr>
          <p:cNvPr id="6" name="Table Placeholder 5">
            <a:extLst>
              <a:ext uri="{FF2B5EF4-FFF2-40B4-BE49-F238E27FC236}">
                <a16:creationId xmlns:a16="http://schemas.microsoft.com/office/drawing/2014/main" id="{ED504751-A888-46D6-9FD6-A25B36112924}"/>
              </a:ext>
            </a:extLst>
          </p:cNvPr>
          <p:cNvGraphicFramePr>
            <a:graphicFrameLocks noGrp="1"/>
          </p:cNvGraphicFramePr>
          <p:nvPr>
            <p:ph type="tbl" sz="quarter" idx="13"/>
            <p:extLst>
              <p:ext uri="{D42A27DB-BD31-4B8C-83A1-F6EECF244321}">
                <p14:modId xmlns:p14="http://schemas.microsoft.com/office/powerpoint/2010/main" val="523419489"/>
              </p:ext>
            </p:extLst>
          </p:nvPr>
        </p:nvGraphicFramePr>
        <p:xfrm>
          <a:off x="1295400" y="1219200"/>
          <a:ext cx="5486400" cy="1402080"/>
        </p:xfrm>
        <a:graphic>
          <a:graphicData uri="http://schemas.openxmlformats.org/drawingml/2006/table">
            <a:tbl>
              <a:tblPr firstRow="1"/>
              <a:tblGrid>
                <a:gridCol w="1428750">
                  <a:extLst>
                    <a:ext uri="{9D8B030D-6E8A-4147-A177-3AD203B41FA5}">
                      <a16:colId xmlns:a16="http://schemas.microsoft.com/office/drawing/2014/main" val="3125121607"/>
                    </a:ext>
                  </a:extLst>
                </a:gridCol>
                <a:gridCol w="4057650">
                  <a:extLst>
                    <a:ext uri="{9D8B030D-6E8A-4147-A177-3AD203B41FA5}">
                      <a16:colId xmlns:a16="http://schemas.microsoft.com/office/drawing/2014/main" val="77867689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828800" algn="l"/>
                          <a:tab pos="457200" algn="l"/>
                        </a:tabLst>
                      </a:pPr>
                      <a:r>
                        <a:rPr lang="en-US" sz="20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Operator</a:t>
                      </a:r>
                    </a:p>
                  </a:txBody>
                  <a:tcPr marL="68580" marR="6858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D87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828800" algn="l"/>
                          <a:tab pos="457200" algn="l"/>
                        </a:tabLst>
                      </a:pPr>
                      <a:r>
                        <a:rPr lang="en-US" sz="20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Example</a:t>
                      </a:r>
                    </a:p>
                  </a:txBody>
                  <a:tcPr marL="68580" marR="6858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D87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23468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12064" algn="ctr"/>
                        </a:tabLs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Times New Roman" panose="02020603050405020304" pitchFamily="18" charset="0"/>
                        </a:rPr>
                        <a:t>	!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12064" algn="ctr"/>
                        </a:tabLs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Times New Roman" panose="02020603050405020304" pitchFamily="18" charset="0"/>
                        </a:rPr>
                        <a:t>!is_numeric($age)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88470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12064" algn="ctr"/>
                        </a:tabLs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Times New Roman" panose="02020603050405020304" pitchFamily="18" charset="0"/>
                        </a:rPr>
                        <a:t>	&amp;&amp;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12064" algn="ctr"/>
                        </a:tabLs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Times New Roman" panose="02020603050405020304" pitchFamily="18" charset="0"/>
                        </a:rPr>
                        <a:t>$age &gt; 17 &amp;&amp; $score &lt; 70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19971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600"/>
                        </a:spcBef>
                        <a:spcAft>
                          <a:spcPts val="900"/>
                        </a:spcAft>
                        <a:tabLst>
                          <a:tab pos="512064" algn="ctr"/>
                        </a:tabLs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Times New Roman" panose="02020603050405020304" pitchFamily="18" charset="0"/>
                        </a:rPr>
                        <a:t>	||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600"/>
                        </a:spcBef>
                        <a:spcAft>
                          <a:spcPts val="900"/>
                        </a:spcAft>
                        <a:tabLst>
                          <a:tab pos="512064" algn="ctr"/>
                        </a:tabLs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Times New Roman" panose="02020603050405020304" pitchFamily="18" charset="0"/>
                        </a:rPr>
                        <a:t>!</a:t>
                      </a:r>
                      <a:r>
                        <a:rPr lang="en-US" sz="1600" b="1" dirty="0" err="1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Times New Roman" panose="02020603050405020304" pitchFamily="18" charset="0"/>
                        </a:rPr>
                        <a:t>is_numeric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Times New Roman" panose="02020603050405020304" pitchFamily="18" charset="0"/>
                        </a:rPr>
                        <a:t>($rate) || $rate &lt; 0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1064474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E9984E-92D2-4BCC-8810-137A30232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55E8AC-680D-435F-AE62-02CA6A61D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 dirty="0">
              <a:latin typeface="Times New Roman"/>
            </a:endParaRP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C2,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48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96670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421A3-F386-4F58-BBA8-70204CC3E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4989"/>
            <a:ext cx="7315200" cy="369332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 if statement with just an if clause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568032-0D38-442E-A283-3B52FB7C461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 ( $price &lt;= 0 ) {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$message = 'Price must be greater than zero.';</a:t>
            </a:r>
          </a:p>
          <a:p>
            <a:pPr marL="347345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</a:p>
          <a:p>
            <a:pPr marL="0" marR="0">
              <a:spcBef>
                <a:spcPts val="150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 if statement with an else clause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 ( empty($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first_name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) {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$message = 'You must enter your first name.';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 else {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$message = 'Hello ' . $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first_name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. '!';</a:t>
            </a:r>
          </a:p>
          <a:p>
            <a:pPr marL="347345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55F716-1659-4A45-A9D5-80F3F18EC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60E73B-7ED4-41F5-BC54-049E6EEBB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 dirty="0">
              <a:latin typeface="Times New Roman"/>
            </a:endParaRP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C2,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49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398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A7A4C-84BC-4762-BBE9-13E93CF0C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4989"/>
            <a:ext cx="7315200" cy="369332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Objectives (part 4)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FF122E-C1A4-4338-B3F1-83047DA4F2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7472" marR="274320" lvl="0" indent="-347472">
              <a:spcBef>
                <a:spcPts val="0"/>
              </a:spcBef>
              <a:spcAft>
                <a:spcPts val="600"/>
              </a:spcAft>
              <a:buFont typeface="+mj-lt"/>
              <a:buAutoNum type="arabicPeriod" startAt="9"/>
              <a:tabLst>
                <a:tab pos="347345" algn="l"/>
                <a:tab pos="365760" algn="l"/>
                <a:tab pos="365760" algn="l"/>
              </a:tabLst>
            </a:pP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Describe the use of these built-in functions: </a:t>
            </a:r>
            <a:r>
              <a:rPr lang="en-US" sz="2000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intdiv</a:t>
            </a: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(), </a:t>
            </a:r>
            <a:r>
              <a:rPr lang="en-US" sz="2000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number_format</a:t>
            </a: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(), date(), </a:t>
            </a:r>
            <a:r>
              <a:rPr lang="en-US" sz="2000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isset</a:t>
            </a: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(), </a:t>
            </a:r>
            <a:r>
              <a:rPr lang="en-US" sz="2000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is_numeric</a:t>
            </a: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(), include(), </a:t>
            </a:r>
            <a:r>
              <a:rPr lang="en-US" sz="2000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include_once</a:t>
            </a: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(), require(), and </a:t>
            </a:r>
            <a:r>
              <a:rPr lang="en-US" sz="2000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require_once</a:t>
            </a: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().</a:t>
            </a:r>
          </a:p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Font typeface="+mj-lt"/>
              <a:buAutoNum type="arabicPeriod" startAt="9"/>
              <a:tabLst>
                <a:tab pos="228600" algn="l"/>
                <a:tab pos="342900" algn="l"/>
                <a:tab pos="365760" algn="l"/>
              </a:tabLst>
            </a:pP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Describe how an XSS attack works and how to protect against this type of attack.</a:t>
            </a:r>
          </a:p>
          <a:p>
            <a:pPr marL="342900" marR="274320" lvl="0" indent="-342900">
              <a:spcBef>
                <a:spcPts val="0"/>
              </a:spcBef>
              <a:spcAft>
                <a:spcPts val="600"/>
              </a:spcAft>
              <a:buFont typeface="+mj-lt"/>
              <a:buAutoNum type="arabicPeriod" startAt="9"/>
              <a:tabLst>
                <a:tab pos="347345" algn="l"/>
                <a:tab pos="365760" algn="l"/>
                <a:tab pos="365760" algn="l"/>
              </a:tabLst>
            </a:pP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Describe the rules for evaluating a conditional expression, including order of precedence and the use of parentheses.</a:t>
            </a:r>
          </a:p>
          <a:p>
            <a:pPr marL="342900" marR="274320" lvl="0" indent="-342900">
              <a:spcBef>
                <a:spcPts val="0"/>
              </a:spcBef>
              <a:spcAft>
                <a:spcPts val="600"/>
              </a:spcAft>
              <a:buFont typeface="+mj-lt"/>
              <a:buAutoNum type="arabicPeriod" startAt="9"/>
              <a:tabLst>
                <a:tab pos="347345" algn="l"/>
                <a:tab pos="365760" algn="l"/>
                <a:tab pos="365760" algn="l"/>
              </a:tabLst>
            </a:pP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Describe the flow of control of an if, while, or for statement.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92AA7B-2618-465B-92CF-B2ECA050B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5E606E-57C7-4C72-8F48-457EF0E80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 dirty="0">
              <a:latin typeface="Times New Roman"/>
            </a:endParaRP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C2,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5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81396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49E70-BCD5-4F55-A2D4-6490102BA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4989"/>
            <a:ext cx="7315200" cy="369332"/>
          </a:xfrm>
        </p:spPr>
        <p:txBody>
          <a:bodyPr/>
          <a:lstStyle/>
          <a:p>
            <a:pPr marL="0" marR="0">
              <a:spcBef>
                <a:spcPts val="150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 if statement with else if and else clauses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1D6D9F-5C3F-4485-A0C5-78521AD3E1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 ( empty($investment) ) {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$message = 'Investment is a required field.';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 else if ( !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is_numeric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($investment) )  {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$message = 'Investment must be a valid number.';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 else if ( $investment &lt;= 0 )  {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$message = 'Investment must be greater than zero.';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 else {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$message = 'Investment is valid!';</a:t>
            </a:r>
          </a:p>
          <a:p>
            <a:pPr marL="347345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3037A6-4660-4947-AFB0-6A8389BC5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1246F2-CE1F-4D3F-8668-BAFCB19E5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 dirty="0">
              <a:latin typeface="Times New Roman"/>
            </a:endParaRP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C2,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50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54153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80202-7081-4E1D-8093-7EB1BC798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4989"/>
            <a:ext cx="7315200" cy="369332"/>
          </a:xfrm>
        </p:spPr>
        <p:txBody>
          <a:bodyPr/>
          <a:lstStyle/>
          <a:p>
            <a:pPr marL="0" marR="0">
              <a:spcBef>
                <a:spcPts val="150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compound conditional expression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CFFC7E-A690-418E-A03D-ECC0C5C205D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066800"/>
            <a:ext cx="7543800" cy="4876800"/>
          </a:xfrm>
        </p:spPr>
        <p:txBody>
          <a:bodyPr/>
          <a:lstStyle/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 ( empty($investment) || !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is_numeric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($investment)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|| $investment &lt;= 0 ) {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$message =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'Investment must be a valid number &gt; zero.';</a:t>
            </a:r>
          </a:p>
          <a:p>
            <a:pPr marL="347345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</a:p>
          <a:p>
            <a:pPr marL="0" marR="0">
              <a:spcBef>
                <a:spcPts val="150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Nested if statements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 ( empty($months) || !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is_numeric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($months)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|| $months &lt;= 0 ) {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$message = 'Please enter a number of months &gt; zero.';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 else {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$years = $months / 12;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if ( $years &gt; 1 ) {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$message = 'A long-term investment.';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} else {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$message = 'A short-term investment.';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}</a:t>
            </a:r>
          </a:p>
          <a:p>
            <a:pPr marL="347345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5ED68A-4A84-4C1D-8517-46E22DCF0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760B02-D638-45B7-8F4B-CB23F5D77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 dirty="0">
              <a:latin typeface="Times New Roman"/>
            </a:endParaRP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C2,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51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53785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D5B7C-F665-4879-AD5B-DB3E9C2FA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4989"/>
            <a:ext cx="7315200" cy="369332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while loop that stores the numbers 1 through 5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EB308B-F7B7-4B2E-BF07-68F8397C40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$counter = 1;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while ($counter &lt;= 5) {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$message = $message . $counter . '|';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$counter++;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</a:p>
          <a:p>
            <a:pPr marL="347345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// $message = 1|2|3|4|5|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4B8452-6E9F-4AEF-AB3D-7DEECAD47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82BC12-3CBC-4F58-AA2F-059A58568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 dirty="0">
              <a:latin typeface="Times New Roman"/>
            </a:endParaRP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C2,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52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78048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92C5A-C2A3-4B18-89BF-9F1905BC9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4989"/>
            <a:ext cx="7315200" cy="369332"/>
          </a:xfrm>
        </p:spPr>
        <p:txBody>
          <a:bodyPr/>
          <a:lstStyle/>
          <a:p>
            <a:pPr marL="0" marR="0">
              <a:spcBef>
                <a:spcPts val="150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for loop that stores the numbers 1 through 5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887A16-9413-4A70-B2DB-1F9861A889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 ($counter = 1; $counter &lt;= 5; $counter++) {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$message = $message . $counter . '|';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</a:p>
          <a:p>
            <a:pPr marL="347345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// $message = 1|2|3|4|5|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9BE2FE-6BEF-4CFE-9E07-D50DBA1F4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3330A3-64EC-4944-BA1C-B1C93B82A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 dirty="0">
              <a:latin typeface="Times New Roman"/>
            </a:endParaRP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C2,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53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60819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1F8D6-CCFB-468D-8850-C4B5D4C79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568404"/>
            <a:ext cx="7315200" cy="1107996"/>
          </a:xfrm>
        </p:spPr>
        <p:txBody>
          <a:bodyPr/>
          <a:lstStyle/>
          <a:p>
            <a:pPr marL="0" marR="0">
              <a:spcBef>
                <a:spcPts val="150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while loop that calculates the future value</a:t>
            </a:r>
            <a:b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 a one-time investment</a:t>
            </a:r>
            <a:b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EA59FD-42D2-4CE2-ACE0-93407EFE1B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371600"/>
            <a:ext cx="7391400" cy="4572000"/>
          </a:xfrm>
        </p:spPr>
        <p:txBody>
          <a:bodyPr/>
          <a:lstStyle/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$investment = 1000;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$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interest_rate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.1;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$years = 25;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$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future_value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$investment;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$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1;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while ($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&lt;= $years) {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$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future_value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+= $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future_value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* $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interest_rate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$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++;</a:t>
            </a:r>
          </a:p>
          <a:p>
            <a:pPr marL="347345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1C8F61-2004-4E93-8AAC-96B149FA0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3A0EC2-53FF-4A67-974F-B87F99D79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 dirty="0">
              <a:latin typeface="Times New Roman"/>
            </a:endParaRP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C2,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54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43939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7D0D2-531F-4745-8BBD-58392BAE2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568404"/>
            <a:ext cx="7315200" cy="1107996"/>
          </a:xfrm>
        </p:spPr>
        <p:txBody>
          <a:bodyPr/>
          <a:lstStyle/>
          <a:p>
            <a:pPr marL="0" marR="0">
              <a:spcBef>
                <a:spcPts val="150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for loop that calculates the future value </a:t>
            </a:r>
            <a:b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 a one-time investment</a:t>
            </a:r>
            <a:b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C2F7C9-6872-4AE9-86BA-2F786680AF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371600"/>
            <a:ext cx="7391400" cy="4572000"/>
          </a:xfrm>
        </p:spPr>
        <p:txBody>
          <a:bodyPr/>
          <a:lstStyle/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$investment = 1000;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$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interest_rate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.1;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$years = 25;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$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future_value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$investment;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 ($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1; $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&lt;= $years; $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++) {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$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future_value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+= $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future_value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* $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interest_rate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7345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C6C259-E878-4781-9513-4FF80A34C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A2CE18-B670-4C0F-9A92-9B8BA3224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 dirty="0">
              <a:latin typeface="Times New Roman"/>
            </a:endParaRP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C2,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55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51261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7F6F8-B3FE-45D9-99F8-E0197F1E9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4989"/>
            <a:ext cx="7315200" cy="369332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Built-in functions that pass control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5DA77B-B95B-47CB-8519-E82F616336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7345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include(</a:t>
            </a:r>
            <a:r>
              <a:rPr lang="en-US" sz="1600" b="1" i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$path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marL="347345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include_once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b="1" i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$path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7345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require(</a:t>
            </a:r>
            <a:r>
              <a:rPr lang="en-US" sz="1600" b="1" i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$path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7345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require_once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b="1" i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$path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7345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exit([</a:t>
            </a:r>
            <a:r>
              <a:rPr lang="en-US" sz="1600" b="1" i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$status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])</a:t>
            </a:r>
          </a:p>
          <a:p>
            <a:pPr marL="347345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die([</a:t>
            </a:r>
            <a:r>
              <a:rPr lang="en-US" sz="1600" b="1" i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$status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])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6D7C2B-AD89-49FE-917A-97735F677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ABA8AB-2F09-4B5F-B0CC-26D50B130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 dirty="0">
              <a:latin typeface="Times New Roman"/>
            </a:endParaRP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C2,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56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25725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D5892-D4FB-4006-BA30-D55CE82F8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4989"/>
            <a:ext cx="7315200" cy="369332"/>
          </a:xfrm>
        </p:spPr>
        <p:txBody>
          <a:bodyPr/>
          <a:lstStyle/>
          <a:p>
            <a:pPr marL="0" marR="0">
              <a:spcBef>
                <a:spcPts val="150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include function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063854-7937-49E2-BF6F-C6C0603059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066800"/>
            <a:ext cx="7543800" cy="4876800"/>
          </a:xfrm>
        </p:spPr>
        <p:txBody>
          <a:bodyPr/>
          <a:lstStyle/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include '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index.php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';   // parentheses are optional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include('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index.php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');  //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index.php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 the current</a:t>
            </a:r>
          </a:p>
          <a:p>
            <a:pPr marL="347345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// directory</a:t>
            </a:r>
          </a:p>
          <a:p>
            <a:pPr marL="0" marR="0">
              <a:spcBef>
                <a:spcPts val="150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require function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require('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index.php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');  //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index.php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 the current</a:t>
            </a:r>
          </a:p>
          <a:p>
            <a:pPr marL="347345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// directory</a:t>
            </a:r>
          </a:p>
          <a:p>
            <a:pPr marL="0" marR="0">
              <a:spcBef>
                <a:spcPts val="150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exit function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exit;                  // parentheses are optional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exit();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exit('Unable to connect to DB.');</a:t>
            </a:r>
          </a:p>
          <a:p>
            <a:pPr marL="347345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// passes a message to the browser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072C35-E7EB-441A-8F0E-7EE1F4E3D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95234-0474-42E4-BC24-D1A5E5824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 dirty="0">
              <a:latin typeface="Times New Roman"/>
            </a:endParaRP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C2,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57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85620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85BD8-3C89-47ED-BEF9-DBBA54A26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709136"/>
            <a:ext cx="7315200" cy="738664"/>
          </a:xfrm>
        </p:spPr>
        <p:txBody>
          <a:bodyPr/>
          <a:lstStyle/>
          <a:p>
            <a:pPr marL="0" marR="0">
              <a:spcBef>
                <a:spcPts val="150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How to pass control to another PHP file </a:t>
            </a:r>
            <a:b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the current directory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9BA805-21B7-4ACA-A0B6-6AE0ABDCBA3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524000"/>
            <a:ext cx="7391400" cy="4495800"/>
          </a:xfrm>
        </p:spPr>
        <p:txBody>
          <a:bodyPr/>
          <a:lstStyle/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 ($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is_valid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{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include('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process_data.php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');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exit();</a:t>
            </a:r>
          </a:p>
          <a:p>
            <a:pPr marL="347345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</a:p>
          <a:p>
            <a:pPr marL="0" marR="0">
              <a:spcBef>
                <a:spcPts val="150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How to navigate up and down directories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include('view/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header.php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');  // down one directory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include('./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error.php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');      // in the current directory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include('../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error.php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');     // up one directory</a:t>
            </a:r>
          </a:p>
          <a:p>
            <a:pPr marL="347345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include('../../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error.php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');  // up two directories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831169-7A52-4D82-93E5-B89CFA844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8513E2-5D30-4C19-A037-4E0821CA1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 dirty="0">
              <a:latin typeface="Times New Roman"/>
            </a:endParaRP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C2,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58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79017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4AC46-43B4-42F3-9868-050216D5B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4989"/>
            <a:ext cx="7315200" cy="369332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first page of the Future Value application</a:t>
            </a:r>
            <a:endParaRPr lang="en-US" dirty="0"/>
          </a:p>
        </p:txBody>
      </p:sp>
      <p:pic>
        <p:nvPicPr>
          <p:cNvPr id="6" name="Content Placeholder 5" descr="Title describes slide">
            <a:extLst>
              <a:ext uri="{FF2B5EF4-FFF2-40B4-BE49-F238E27FC236}">
                <a16:creationId xmlns:a16="http://schemas.microsoft.com/office/drawing/2014/main" id="{DF9F8D4F-692C-4D49-B447-E97B57BCD7B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916546" y="1219200"/>
            <a:ext cx="7315200" cy="36576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DB1679-DFE1-423F-8C18-8BBE37728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0DDB47-E3E6-4670-8D57-19493649B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 dirty="0">
              <a:latin typeface="Times New Roman"/>
            </a:endParaRP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C2,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59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51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B3306-9B8B-4A59-9A5D-14F583AA5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4989"/>
            <a:ext cx="7315200" cy="369332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PHP file that includes HTML and embedded PHP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1AD62A-9A7A-4216-91FD-A53186239C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&lt;?</a:t>
            </a:r>
            <a:r>
              <a:rPr lang="en-US" sz="1600" b="1" dirty="0" err="1">
                <a:effectLst/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php</a:t>
            </a:r>
            <a:endParaRPr lang="en-US" sz="1600" b="1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// get the data from the request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$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first_name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$_GET['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first_name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'];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$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last_name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$_GET['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last_name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'];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?&gt;</a:t>
            </a:r>
            <a:endParaRPr lang="en-US" sz="1600" b="1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&lt;!DOCTYPE html&gt;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&lt;html&gt;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&lt;head&gt;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&lt;title&gt;Name Test&lt;/title&gt;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&lt;link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rel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="stylesheet"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href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="main.css"&gt;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&lt;/head&gt;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&lt;body&gt;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&lt;h2&gt;Welcome&lt;/h2&gt;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&lt;p&gt;First name: </a:t>
            </a:r>
            <a:r>
              <a:rPr lang="en-US" sz="16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&lt;?</a:t>
            </a:r>
            <a:r>
              <a:rPr lang="en-US" sz="1600" b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php</a:t>
            </a:r>
            <a:r>
              <a:rPr lang="en-US" sz="16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echo $</a:t>
            </a:r>
            <a:r>
              <a:rPr lang="en-US" sz="1600" b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first_name</a:t>
            </a:r>
            <a:r>
              <a:rPr lang="en-US" sz="16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?&gt;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&lt;/p&gt;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&lt;p&gt;Last name: </a:t>
            </a:r>
            <a:r>
              <a:rPr lang="en-US" sz="16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&lt;?</a:t>
            </a:r>
            <a:r>
              <a:rPr lang="en-US" sz="1600" b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php</a:t>
            </a:r>
            <a:r>
              <a:rPr lang="en-US" sz="16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echo $</a:t>
            </a:r>
            <a:r>
              <a:rPr lang="en-US" sz="1600" b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last_name</a:t>
            </a:r>
            <a:r>
              <a:rPr lang="en-US" sz="16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?&gt;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&lt;/p&gt;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&lt;/body&gt;</a:t>
            </a:r>
          </a:p>
          <a:p>
            <a:pPr marL="347345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&lt;/html&gt;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D9E578-9A78-4B79-BAB7-17EEFE9C6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B18914-91E9-4100-B142-16B789B72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 dirty="0">
              <a:latin typeface="Times New Roman"/>
            </a:endParaRP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C2,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6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75669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4E1D6-7FC5-49EB-8AC6-25EA21E77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4989"/>
            <a:ext cx="7315200" cy="369332"/>
          </a:xfrm>
        </p:spPr>
        <p:txBody>
          <a:bodyPr/>
          <a:lstStyle/>
          <a:p>
            <a:pPr marL="0" marR="0">
              <a:spcBef>
                <a:spcPts val="150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second page of the Future Value application</a:t>
            </a:r>
            <a:endParaRPr lang="en-US" dirty="0"/>
          </a:p>
        </p:txBody>
      </p:sp>
      <p:pic>
        <p:nvPicPr>
          <p:cNvPr id="6" name="Content Placeholder 5" descr="Title describes slide">
            <a:extLst>
              <a:ext uri="{FF2B5EF4-FFF2-40B4-BE49-F238E27FC236}">
                <a16:creationId xmlns:a16="http://schemas.microsoft.com/office/drawing/2014/main" id="{1DD0E7D6-4CA8-49D5-A950-D2F948C56CB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942304" y="1219200"/>
            <a:ext cx="7321874" cy="36576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B10F2C-FBA1-4885-912A-36F9608BE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E8877F-CF09-4752-82F7-C0FF59AD5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 dirty="0">
              <a:latin typeface="Times New Roman"/>
            </a:endParaRP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C2,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60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62261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1430D-C4E1-4E04-BD70-81E0A3E44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4989"/>
            <a:ext cx="7315200" cy="369332"/>
          </a:xfrm>
        </p:spPr>
        <p:txBody>
          <a:bodyPr/>
          <a:lstStyle/>
          <a:p>
            <a:pPr marL="0" marR="0">
              <a:spcBef>
                <a:spcPts val="150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first page with an error message</a:t>
            </a:r>
            <a:endParaRPr lang="en-US" dirty="0"/>
          </a:p>
        </p:txBody>
      </p:sp>
      <p:pic>
        <p:nvPicPr>
          <p:cNvPr id="6" name="Content Placeholder 5" descr="Title describes slide">
            <a:extLst>
              <a:ext uri="{FF2B5EF4-FFF2-40B4-BE49-F238E27FC236}">
                <a16:creationId xmlns:a16="http://schemas.microsoft.com/office/drawing/2014/main" id="{908AED76-4F35-484F-915D-ACD78F89034E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914400" y="1219200"/>
            <a:ext cx="7315200" cy="36576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F76E4B-6E49-4B01-ADAB-56458EC18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96FC20-C446-4CD0-87D2-F69985E31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 dirty="0">
              <a:latin typeface="Times New Roman"/>
            </a:endParaRP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C2,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61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76140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B2760-B20B-4B02-9768-5F3E59783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4989"/>
            <a:ext cx="7315200" cy="369332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b="1" dirty="0" err="1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index.php</a:t>
            </a: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file (part 1)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3C86DF-C3C7-4AAE-B34E-9A52C095D5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&lt;?</a:t>
            </a:r>
            <a:r>
              <a:rPr lang="en-US" sz="14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php</a:t>
            </a: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//set default value of variables for initial page load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if (!</a:t>
            </a:r>
            <a:r>
              <a:rPr lang="en-US" sz="14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isset</a:t>
            </a: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($investment)) { $investment = ''; }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if (!</a:t>
            </a:r>
            <a:r>
              <a:rPr lang="en-US" sz="14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isset</a:t>
            </a: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($</a:t>
            </a:r>
            <a:r>
              <a:rPr lang="en-US" sz="14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interest_rate</a:t>
            </a: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)) { $</a:t>
            </a:r>
            <a:r>
              <a:rPr lang="en-US" sz="14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interest_rate</a:t>
            </a: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''; }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if (!</a:t>
            </a:r>
            <a:r>
              <a:rPr lang="en-US" sz="14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isset</a:t>
            </a: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($years)) { $years = ''; }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?&gt;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&lt;!DOCTYPE html&gt;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&lt;html&gt;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&lt;head&gt;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&lt;title&gt;Future Value Calculator&lt;/title&gt;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&lt;link </a:t>
            </a:r>
            <a:r>
              <a:rPr lang="en-US" sz="14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rel</a:t>
            </a: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="stylesheet" </a:t>
            </a:r>
            <a:r>
              <a:rPr lang="en-US" sz="14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href</a:t>
            </a: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="main.css"&gt;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&lt;/head&gt;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&lt;body&gt;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&lt;main&gt;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&lt;h1&gt;Future Value Calculator&lt;/h1&gt;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400" b="1" dirty="0">
                <a:effectLst/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&lt;?</a:t>
            </a:r>
            <a:r>
              <a:rPr lang="en-US" sz="1400" b="1" dirty="0" err="1">
                <a:effectLst/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php</a:t>
            </a:r>
            <a:r>
              <a:rPr lang="en-US" sz="1400" b="1" dirty="0">
                <a:effectLst/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if (!empty($</a:t>
            </a:r>
            <a:r>
              <a:rPr lang="en-US" sz="1400" b="1" dirty="0" err="1">
                <a:effectLst/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error_message</a:t>
            </a:r>
            <a:r>
              <a:rPr lang="en-US" sz="1400" b="1" dirty="0">
                <a:effectLst/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)) { ?&gt;</a:t>
            </a:r>
            <a:endParaRPr lang="en-US" sz="1400" b="1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&lt;p class="error"&gt;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1400" b="1" dirty="0">
                <a:effectLst/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&lt;?</a:t>
            </a:r>
            <a:r>
              <a:rPr lang="en-US" sz="1400" b="1" dirty="0" err="1">
                <a:effectLst/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php</a:t>
            </a:r>
            <a:r>
              <a:rPr lang="en-US" sz="1400" b="1" dirty="0">
                <a:effectLst/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echo </a:t>
            </a:r>
            <a:r>
              <a:rPr lang="en-US" sz="1400" b="1" dirty="0" err="1">
                <a:effectLst/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htmlspecialchars</a:t>
            </a:r>
            <a:r>
              <a:rPr lang="en-US" sz="1400" b="1" dirty="0">
                <a:effectLst/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($</a:t>
            </a:r>
            <a:r>
              <a:rPr lang="en-US" sz="1400" b="1" dirty="0" err="1">
                <a:effectLst/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error_message</a:t>
            </a:r>
            <a:r>
              <a:rPr lang="en-US" sz="1400" b="1" dirty="0">
                <a:effectLst/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); ?&gt;</a:t>
            </a:r>
            <a:endParaRPr lang="en-US" sz="1400" b="1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&lt;/p&gt;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400" b="1" dirty="0">
                <a:effectLst/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&lt;?</a:t>
            </a:r>
            <a:r>
              <a:rPr lang="en-US" sz="1400" b="1" dirty="0" err="1">
                <a:effectLst/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php</a:t>
            </a:r>
            <a:r>
              <a:rPr lang="en-US" sz="1400" b="1" dirty="0">
                <a:effectLst/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} ?&gt;</a:t>
            </a:r>
            <a:endParaRPr lang="en-US" sz="1400" b="1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77D13D-F7CB-4342-BCA5-7AD7920F4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C5B22E-69DA-4449-AFF2-97D56A927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 dirty="0">
              <a:latin typeface="Times New Roman"/>
            </a:endParaRP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C2,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62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50164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2508F-0652-45CF-AD4E-17A200BCF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4989"/>
            <a:ext cx="7315200" cy="369332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b="1" dirty="0" err="1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index.php</a:t>
            </a: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file (part 2)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6D1689-6E84-44F8-A042-23B4B21A08A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066800"/>
            <a:ext cx="7696200" cy="4876800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&lt;form action="</a:t>
            </a:r>
            <a:r>
              <a:rPr lang="en-US" sz="14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display_results.php</a:t>
            </a: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 method="post"&gt;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&lt;div id="data"&gt;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&lt;label&gt;Investment Amount:&lt;/label&gt;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&lt;input type="text" name="investment"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value="</a:t>
            </a:r>
            <a:r>
              <a:rPr lang="en-US" sz="1400" b="1" dirty="0">
                <a:effectLst/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&lt;?</a:t>
            </a:r>
            <a:r>
              <a:rPr lang="en-US" sz="1400" b="1" dirty="0" err="1">
                <a:effectLst/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php</a:t>
            </a:r>
            <a:r>
              <a:rPr lang="en-US" sz="1400" b="1" dirty="0">
                <a:effectLst/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echo </a:t>
            </a:r>
            <a:r>
              <a:rPr lang="en-US" sz="1400" b="1" dirty="0" err="1">
                <a:effectLst/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htmlspecialchars</a:t>
            </a:r>
            <a:r>
              <a:rPr lang="en-US" sz="1400" b="1" dirty="0">
                <a:effectLst/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($investment); ?&gt;</a:t>
            </a: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"&gt;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&lt;</a:t>
            </a:r>
            <a:r>
              <a:rPr lang="en-US" sz="14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</a:t>
            </a: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&lt;label&gt;Yearly Interest Rate:&lt;/label&gt;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&lt;input type="text" name="</a:t>
            </a:r>
            <a:r>
              <a:rPr lang="en-US" sz="14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interest_rate</a:t>
            </a: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value="</a:t>
            </a:r>
            <a:r>
              <a:rPr lang="en-US" sz="1400" b="1" dirty="0">
                <a:effectLst/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&lt;?</a:t>
            </a:r>
            <a:r>
              <a:rPr lang="en-US" sz="1400" b="1" dirty="0" err="1">
                <a:effectLst/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php</a:t>
            </a:r>
            <a:r>
              <a:rPr lang="en-US" sz="1400" b="1" dirty="0">
                <a:effectLst/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echo </a:t>
            </a:r>
            <a:r>
              <a:rPr lang="en-US" sz="1400" b="1" dirty="0" err="1">
                <a:effectLst/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htmlspecialchars</a:t>
            </a:r>
            <a:r>
              <a:rPr lang="en-US" sz="1400" b="1" dirty="0">
                <a:effectLst/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($</a:t>
            </a:r>
            <a:r>
              <a:rPr lang="en-US" sz="1400" b="1" dirty="0" err="1">
                <a:effectLst/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interest_rate</a:t>
            </a:r>
            <a:r>
              <a:rPr lang="en-US" sz="1400" b="1" dirty="0">
                <a:effectLst/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); ?&gt;</a:t>
            </a: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"&gt;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&lt;</a:t>
            </a:r>
            <a:r>
              <a:rPr lang="en-US" sz="14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</a:t>
            </a: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&lt;label&gt;Number of Years:&lt;/label&gt;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&lt;input type="text" name="years"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value="</a:t>
            </a:r>
            <a:r>
              <a:rPr lang="en-US" sz="1400" b="1" dirty="0">
                <a:effectLst/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&lt;?</a:t>
            </a:r>
            <a:r>
              <a:rPr lang="en-US" sz="1400" b="1" dirty="0" err="1">
                <a:effectLst/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php</a:t>
            </a:r>
            <a:r>
              <a:rPr lang="en-US" sz="1400" b="1" dirty="0">
                <a:effectLst/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echo </a:t>
            </a:r>
            <a:r>
              <a:rPr lang="en-US" sz="1400" b="1" dirty="0" err="1">
                <a:effectLst/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htmlspecialchars</a:t>
            </a:r>
            <a:r>
              <a:rPr lang="en-US" sz="1400" b="1" dirty="0">
                <a:effectLst/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($years); ?&gt;</a:t>
            </a: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"&gt;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&lt;</a:t>
            </a:r>
            <a:r>
              <a:rPr lang="en-US" sz="14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</a:t>
            </a: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&lt;/div&gt;</a:t>
            </a:r>
            <a:endParaRPr lang="en-US" sz="1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579CAE-BFDA-496C-817D-CE5699099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54D87B-DA07-4D16-8C37-1D1229CF5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 dirty="0">
              <a:latin typeface="Times New Roman"/>
            </a:endParaRP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C2,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63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15491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E227C-94F2-4907-ABB5-5C729DE78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4989"/>
            <a:ext cx="7315200" cy="369332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b="1" dirty="0" err="1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index.php</a:t>
            </a: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file (part 3)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595135-11FA-4D24-BADD-B827F439DC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&lt;div id="buttons"&gt;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&lt;label&gt;&amp;</a:t>
            </a:r>
            <a:r>
              <a:rPr lang="en-US" sz="14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nbsp</a:t>
            </a: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;&lt;/label&gt;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&lt;input type="submit" value="Calculate"&gt;&lt;</a:t>
            </a:r>
            <a:r>
              <a:rPr lang="en-US" sz="14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</a:t>
            </a: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&lt;/div&gt;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&lt;/form&gt;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&lt;/main&gt;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&lt;/body&gt;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&lt;/html&gt;</a:t>
            </a:r>
            <a:endParaRPr lang="en-US" sz="1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968696-AD0A-4527-B608-7265D5443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1C190E-A149-4EF6-9436-52BAE6C15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 dirty="0">
              <a:latin typeface="Times New Roman"/>
            </a:endParaRP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C2,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64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40910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62B01-800C-46C8-91BD-078E4165C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4989"/>
            <a:ext cx="7315200" cy="369332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b="1" dirty="0" err="1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display_results.php</a:t>
            </a: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file (part 1)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65DD50-E84E-4E19-86F6-F532963A81C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&lt;?</a:t>
            </a:r>
            <a:r>
              <a:rPr lang="en-US" sz="1600" b="1" dirty="0" err="1">
                <a:effectLst/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php</a:t>
            </a:r>
            <a:endParaRPr lang="en-US" sz="1600" b="1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600" b="1" dirty="0">
                <a:effectLst/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// get the data from the form</a:t>
            </a:r>
            <a:endParaRPr lang="en-US" sz="1600" b="1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$investment =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filter_input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(INPUT_POST, 'investment',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FILTER_VALIDATE_FLOAT);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$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interest_rate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filter_input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(INPUT_POST,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'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interest_rate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', FILTER_VALIDATE_FLOAT);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$years =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filter_input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(INPUT_POST, 'years',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FILTER_VALIDATE_INT);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600" b="1" dirty="0">
                <a:effectLst/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// validate data</a:t>
            </a:r>
            <a:endParaRPr lang="en-US" sz="1600" b="1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$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error_message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'';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600" b="1" dirty="0">
                <a:effectLst/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// validate investment</a:t>
            </a:r>
            <a:endParaRPr lang="en-US" sz="1600" b="1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if ( $investment === FALSE ) {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$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error_message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.=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'Investment must be a valid number.&lt;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&gt;';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} else if ( $investment &lt;= 0 ) {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$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error_message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.=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'Investment must be greater than zero.&lt;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&gt;';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} 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CEFCEC-83FF-4611-A022-D48DDA558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233C75-2AF3-4BBE-91D0-BBAD7442F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 dirty="0">
              <a:latin typeface="Times New Roman"/>
            </a:endParaRP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C2,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65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79600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CD37D-D5C6-48F6-B0C1-36BEE2D1B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4989"/>
            <a:ext cx="7315200" cy="369332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b="1" dirty="0" err="1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display_results.php</a:t>
            </a: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file (part 2)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211CDF-F88B-4FC2-81A8-4136FC0240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066800"/>
            <a:ext cx="7467600" cy="4876800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600" b="1" dirty="0">
                <a:effectLst/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// validate interest rate</a:t>
            </a:r>
            <a:endParaRPr lang="en-US" sz="1600" b="1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if ( $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interest_rate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=== FALSE )  {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$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error_message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.=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'Interest rate must be a valid number.&lt;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&gt;';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} else if ( $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interest_rate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&lt;= 0 ) {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$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error_message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.=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'Interest rate must be greater than zero.&lt;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&gt;';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}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600" b="1" dirty="0">
                <a:effectLst/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// validate years</a:t>
            </a:r>
            <a:endParaRPr lang="en-US" sz="1600" b="1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if ( $years === FALSE ) {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$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error_message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.=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'Years must be a valid whole number.&lt;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&gt;';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} else if ( $years &lt;= 0 ) {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$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error_message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.=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'Years must be greater than zero.&lt;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&gt;';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} else if ( $years &gt; 30 ) {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$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error_message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.=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'Years must be less than 31.&lt;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&gt;';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}</a:t>
            </a:r>
            <a:endParaRPr lang="en-US" sz="16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55036C-6139-464C-9231-9216B8F47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C48DDE-3B87-47CF-B140-2F451C3D1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 dirty="0">
              <a:latin typeface="Times New Roman"/>
            </a:endParaRP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C2,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66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07159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03EA5-4AAD-4A69-8C46-C7A806710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4989"/>
            <a:ext cx="7315200" cy="369332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b="1" dirty="0" err="1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display_results.php</a:t>
            </a: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file (part 3)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439A03-FEF7-4174-983C-84CE81E852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600" b="1" dirty="0">
                <a:effectLst/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// if an error message exists, go to the index page</a:t>
            </a:r>
            <a:endParaRPr lang="en-US" sz="1600" b="1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if ( $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error_message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!= '' ) {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include('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index.php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');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exit();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}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600" b="1" dirty="0">
                <a:effectLst/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// calculate the future value</a:t>
            </a:r>
            <a:endParaRPr lang="en-US" sz="1600" b="1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$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future_value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$investment;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for ($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1; $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&lt;= $years; $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++) {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$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future_value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$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future_value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($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future_value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* $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interest_rate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* .01);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}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600" b="1" dirty="0">
                <a:effectLst/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// apply currency and percent formatting</a:t>
            </a:r>
            <a:endParaRPr lang="en-US" sz="1600" b="1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$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investment_f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'$'.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number_format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($investment, 2);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$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yearly_rate_f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$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interest_rate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.'%';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$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future_value_f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'$'.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number_format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($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future_value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2);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?&gt;</a:t>
            </a:r>
            <a:endParaRPr lang="en-US" sz="16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1A8FC5-B71B-4A1B-8094-CDEA16035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9168AB-BAB2-4DAF-935D-F7EAB9277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 dirty="0">
              <a:latin typeface="Times New Roman"/>
            </a:endParaRP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C2,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67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58352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7F9F7-9349-4F1E-AFAA-7029548EA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4989"/>
            <a:ext cx="7315200" cy="369332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b="1" dirty="0" err="1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display_results.php</a:t>
            </a: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file (part 4)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DA3AA5-9350-4134-9349-2DB075D1E0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&lt;!DOCTYPE html&gt;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&lt;html&gt;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&lt;head&gt;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&lt;title&gt;Future Value Calculator&lt;/title&gt;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&lt;link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rel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="stylesheet"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href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="main.css"&gt;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&lt;/head&gt;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&lt;body&gt;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&lt;main&gt;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&lt;h1&gt;Future Value Calculator&lt;/h1&gt;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&lt;label&gt;Investment Amount:&lt;/label&gt;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&lt;span&gt;</a:t>
            </a:r>
            <a:r>
              <a:rPr lang="en-US" sz="1600" b="1" dirty="0">
                <a:effectLst/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&lt;?</a:t>
            </a:r>
            <a:r>
              <a:rPr lang="en-US" sz="1600" b="1" dirty="0" err="1">
                <a:effectLst/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php</a:t>
            </a:r>
            <a:r>
              <a:rPr lang="en-US" sz="1600" b="1" dirty="0">
                <a:effectLst/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echo $</a:t>
            </a:r>
            <a:r>
              <a:rPr lang="en-US" sz="1600" b="1" dirty="0" err="1">
                <a:effectLst/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investment_f</a:t>
            </a:r>
            <a:r>
              <a:rPr lang="en-US" sz="1600" b="1" dirty="0">
                <a:effectLst/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?&gt;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&lt;/span&gt;&lt;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&lt;label&gt;Yearly Interest Rate:&lt;/label&gt;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&lt;span&gt;</a:t>
            </a:r>
            <a:r>
              <a:rPr lang="en-US" sz="1600" b="1" dirty="0">
                <a:effectLst/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&lt;?</a:t>
            </a:r>
            <a:r>
              <a:rPr lang="en-US" sz="1600" b="1" dirty="0" err="1">
                <a:effectLst/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php</a:t>
            </a:r>
            <a:r>
              <a:rPr lang="en-US" sz="1600" b="1" dirty="0">
                <a:effectLst/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echo $</a:t>
            </a:r>
            <a:r>
              <a:rPr lang="en-US" sz="1600" b="1" dirty="0" err="1">
                <a:effectLst/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yearly_rate_f</a:t>
            </a:r>
            <a:r>
              <a:rPr lang="en-US" sz="1600" b="1" dirty="0">
                <a:effectLst/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?&gt;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&lt;/span&gt;&lt;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&lt;label&gt;Number of Years:&lt;/label&gt;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&lt;span&gt;</a:t>
            </a:r>
            <a:r>
              <a:rPr lang="en-US" sz="1600" b="1" dirty="0">
                <a:effectLst/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&lt;?</a:t>
            </a:r>
            <a:r>
              <a:rPr lang="en-US" sz="1600" b="1" dirty="0" err="1">
                <a:effectLst/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php</a:t>
            </a:r>
            <a:r>
              <a:rPr lang="en-US" sz="1600" b="1" dirty="0">
                <a:effectLst/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echo $years; ?&gt;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&lt;/span&gt;&lt;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&lt;label&gt;Future Value:&lt;/label&gt;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&lt;span&gt;</a:t>
            </a:r>
            <a:r>
              <a:rPr lang="en-US" sz="1600" b="1" dirty="0">
                <a:effectLst/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&lt;?</a:t>
            </a:r>
            <a:r>
              <a:rPr lang="en-US" sz="1600" b="1" dirty="0" err="1">
                <a:effectLst/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php</a:t>
            </a:r>
            <a:r>
              <a:rPr lang="en-US" sz="1600" b="1" dirty="0">
                <a:effectLst/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echo $</a:t>
            </a:r>
            <a:r>
              <a:rPr lang="en-US" sz="1600" b="1" dirty="0" err="1">
                <a:effectLst/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future_value_f</a:t>
            </a:r>
            <a:r>
              <a:rPr lang="en-US" sz="1600" b="1" dirty="0">
                <a:effectLst/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?&gt;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&lt;/span&gt;&lt;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&lt;/main&gt;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&lt;/body&gt;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&lt;/html&gt;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71A880-0E42-43FE-BCDA-02BDBF8EF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A684D8-839A-416E-B348-2AC3F997F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 dirty="0">
              <a:latin typeface="Times New Roman"/>
            </a:endParaRP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C2,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68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68813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3C3A9-574A-44B5-ADD1-4975F8027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4989"/>
            <a:ext cx="7315200" cy="369332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URL for the PHP documentation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24B4B3-F7D9-4771-89C1-F9012A53CC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b="1" u="sng" dirty="0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http://php.net/docs.php</a:t>
            </a:r>
            <a:endParaRPr lang="en-US" sz="2000" b="1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370955-A5FC-41AE-8770-B4E7FE2C3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D3709A-7A09-41F4-8AB9-3441B508D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 dirty="0">
              <a:latin typeface="Times New Roman"/>
            </a:endParaRP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C2,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69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2981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DAE36-2910-45C6-A6CE-1A299B796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4989"/>
            <a:ext cx="7315200" cy="369332"/>
          </a:xfrm>
        </p:spPr>
        <p:txBody>
          <a:bodyPr/>
          <a:lstStyle/>
          <a:p>
            <a:pPr marL="0" marR="0">
              <a:spcBef>
                <a:spcPts val="150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PHP file displayed in a browser</a:t>
            </a:r>
            <a:endParaRPr lang="en-US" dirty="0"/>
          </a:p>
        </p:txBody>
      </p:sp>
      <p:pic>
        <p:nvPicPr>
          <p:cNvPr id="6" name="Content Placeholder 5" descr="Title describes slide">
            <a:extLst>
              <a:ext uri="{FF2B5EF4-FFF2-40B4-BE49-F238E27FC236}">
                <a16:creationId xmlns:a16="http://schemas.microsoft.com/office/drawing/2014/main" id="{D61D64DB-17DA-4B9E-AA83-50F3072036AB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914400" y="1143000"/>
            <a:ext cx="7372636" cy="22098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6F616A-AAD9-4B79-ADFF-DE36B2510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41707B-7057-4052-8066-0E30C2176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 dirty="0">
              <a:latin typeface="Times New Roman"/>
            </a:endParaRP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C2,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7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75228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83A9E-E1A3-4761-81C8-C1ADBAAE9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4989"/>
            <a:ext cx="7315200" cy="369332"/>
          </a:xfrm>
        </p:spPr>
        <p:txBody>
          <a:bodyPr/>
          <a:lstStyle/>
          <a:p>
            <a:pPr marL="0" marR="0">
              <a:spcBef>
                <a:spcPts val="150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Documentation for the </a:t>
            </a:r>
            <a:r>
              <a:rPr lang="en-US" sz="2400" b="1" dirty="0" err="1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isset</a:t>
            </a: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() function</a:t>
            </a:r>
            <a:endParaRPr lang="en-US" dirty="0"/>
          </a:p>
        </p:txBody>
      </p:sp>
      <p:pic>
        <p:nvPicPr>
          <p:cNvPr id="6" name="Content Placeholder 5" descr="Title describes slide">
            <a:extLst>
              <a:ext uri="{FF2B5EF4-FFF2-40B4-BE49-F238E27FC236}">
                <a16:creationId xmlns:a16="http://schemas.microsoft.com/office/drawing/2014/main" id="{C13C4F28-A30C-4B39-86D9-37B167965EFA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914400" y="1172764"/>
            <a:ext cx="6600824" cy="48006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98FDB3-0F16-481F-8D9A-79D1C1C31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90A3A1-B6EC-4BFD-8753-AFB16D153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 dirty="0">
              <a:latin typeface="Times New Roman"/>
            </a:endParaRP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C2,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70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43700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97B83-3065-4F4F-B4DD-899634358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4989"/>
            <a:ext cx="7315200" cy="369332"/>
          </a:xfrm>
        </p:spPr>
        <p:txBody>
          <a:bodyPr/>
          <a:lstStyle/>
          <a:p>
            <a:pPr marL="0" marR="0">
              <a:spcBef>
                <a:spcPts val="150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How to access the PHP documentation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42B1E7-3D46-4F0F-96FD-F3010C5494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2900" marR="27432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On the first page of the website, click on the name of the language that you want to use. That will access the first page of the PHP manual, which includes a table of contents.</a:t>
            </a:r>
          </a:p>
          <a:p>
            <a:pPr marL="0" marR="0">
              <a:spcBef>
                <a:spcPts val="150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How to use the PHP documentation</a:t>
            </a:r>
          </a:p>
          <a:p>
            <a:pPr marL="342900" marR="27432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Scroll down the contents until you find the link you’re looking for, click on it, and continue this process until the right information is displayed.</a:t>
            </a:r>
          </a:p>
          <a:p>
            <a:pPr marL="342900" marR="27432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As you display information, you can use the links in the right pane of the window to display other topics at the same level.</a:t>
            </a:r>
          </a:p>
          <a:p>
            <a:pPr marL="0" marR="0">
              <a:spcBef>
                <a:spcPts val="150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How to find the documentation for a function when you know its name</a:t>
            </a:r>
          </a:p>
          <a:p>
            <a:pPr marL="342900" marR="27432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Type the function name in the Search text box and then select from the autocomplete list.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6CBC32-7DBA-4C34-BD56-8BC79C939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7465CB-0798-4B65-A772-6E8E6764D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 dirty="0">
              <a:latin typeface="Times New Roman"/>
            </a:endParaRP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C2,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71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9178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F2970-72EF-4EA4-89E6-15D917804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4989"/>
            <a:ext cx="7315200" cy="369332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PHP code: comments and statements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E449B4-CF41-409A-829D-5EE01830E5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&lt;?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php</a:t>
            </a:r>
            <a:endParaRPr lang="en-US" sz="1600" b="1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/*********************************************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* This program calculates the discount for a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* price that's entered by the user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********************************************/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// get the data from the form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$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list_price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$_GET['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list_price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'];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// calculate the discount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$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discount_percent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.20;  // 20% discount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$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discount_amount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$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list_price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* $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discount_percent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$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discount_price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$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list_price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$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discount_amount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7345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?&gt;</a:t>
            </a:r>
          </a:p>
          <a:p>
            <a:pPr marL="0" marR="0">
              <a:spcBef>
                <a:spcPts val="150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Another way to code single-line comments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# calculate the discount</a:t>
            </a:r>
          </a:p>
          <a:p>
            <a:pPr marL="347345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$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discount_percent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.20;  # 20% discount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7BA533-2800-45D1-BDB3-7B391864C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80F98E-0E42-4DCD-9B0D-997EED56B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 dirty="0">
              <a:latin typeface="Times New Roman"/>
            </a:endParaRP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C2,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8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9094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F01FB-65B2-4939-8124-839DE998A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4989"/>
            <a:ext cx="7315200" cy="369332"/>
          </a:xfrm>
        </p:spPr>
        <p:txBody>
          <a:bodyPr/>
          <a:lstStyle/>
          <a:p>
            <a:pPr marL="0" marR="0">
              <a:spcBef>
                <a:spcPts val="150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Syntax rules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E3FAF6-A3FD-441A-926A-758F3F8CB0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2900" marR="27432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PHP statements end with a semicolon. </a:t>
            </a:r>
          </a:p>
          <a:p>
            <a:pPr marL="342900" marR="27432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PHP ignores extra whitespace in statements.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31B651-C197-42C8-AC19-4A0A08A82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EBB7DB-B853-4286-B40B-A785186A0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 dirty="0">
              <a:latin typeface="Times New Roman"/>
            </a:endParaRP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C2,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9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81538"/>
      </p:ext>
    </p:extLst>
  </p:cSld>
  <p:clrMapOvr>
    <a:masterClrMapping/>
  </p:clrMapOvr>
</p:sld>
</file>

<file path=ppt/theme/theme1.xml><?xml version="1.0" encoding="utf-8"?>
<a:theme xmlns:a="http://schemas.openxmlformats.org/drawingml/2006/main" name="Master slides_with_titles_logo">
  <a:themeElements>
    <a:clrScheme name="Master slide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aster slid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slide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MA accessible slides - new format.potx" id="{559EF3C0-4B4D-4009-8932-B7E9BB24B956}" vid="{207E6EB6-5B63-4C91-9F06-4D6B6B3F1B02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MMA accessible slides - new format</Template>
  <TotalTime>253</TotalTime>
  <Words>5717</Words>
  <Application>Microsoft Office PowerPoint</Application>
  <PresentationFormat>On-screen Show (4:3)</PresentationFormat>
  <Paragraphs>859</Paragraphs>
  <Slides>71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78" baseType="lpstr">
      <vt:lpstr>Arial</vt:lpstr>
      <vt:lpstr>Arial Narrow</vt:lpstr>
      <vt:lpstr>Courier</vt:lpstr>
      <vt:lpstr>Courier New</vt:lpstr>
      <vt:lpstr>Symbol</vt:lpstr>
      <vt:lpstr>Times New Roman</vt:lpstr>
      <vt:lpstr>Master slides_with_titles_logo</vt:lpstr>
      <vt:lpstr>Murach’s PHP and MySQL (4th Edition)</vt:lpstr>
      <vt:lpstr>Objectives (part 1)</vt:lpstr>
      <vt:lpstr>Objectives (part 2)</vt:lpstr>
      <vt:lpstr>Objectives (part 3)</vt:lpstr>
      <vt:lpstr>Objectives (part 4)</vt:lpstr>
      <vt:lpstr>A PHP file that includes HTML and embedded PHP</vt:lpstr>
      <vt:lpstr>The PHP file displayed in a browser</vt:lpstr>
      <vt:lpstr>PHP code: comments and statements</vt:lpstr>
      <vt:lpstr>Syntax rules</vt:lpstr>
      <vt:lpstr>The six PHP data types</vt:lpstr>
      <vt:lpstr>Integer values (whole numbers)</vt:lpstr>
      <vt:lpstr>Double values that use scientific notation</vt:lpstr>
      <vt:lpstr>Using the assignment operator (=) as you declare a variable and give it a value </vt:lpstr>
      <vt:lpstr>Rules for creating variable names</vt:lpstr>
      <vt:lpstr>How to declare a constant</vt:lpstr>
      <vt:lpstr>An HTML form that does an HTTP GET request</vt:lpstr>
      <vt:lpstr>An &lt;a&gt; tag that performs an HTTP GET request</vt:lpstr>
      <vt:lpstr>A PHP page for an HTTP POST request</vt:lpstr>
      <vt:lpstr>When to use the HTTP GET method</vt:lpstr>
      <vt:lpstr>When to use the HTTP POST method</vt:lpstr>
      <vt:lpstr>The Chrome dialog box that’s displayed  if the user tries to refresh a post </vt:lpstr>
      <vt:lpstr>How to assign string expressions</vt:lpstr>
      <vt:lpstr>How to use the concatenation operator (.)</vt:lpstr>
      <vt:lpstr>The syntax for the echo statement</vt:lpstr>
      <vt:lpstr>Common arithmetic operators</vt:lpstr>
      <vt:lpstr>Some simple numeric expressions</vt:lpstr>
      <vt:lpstr>Statements that calculate a discount</vt:lpstr>
      <vt:lpstr>The order of precedence</vt:lpstr>
      <vt:lpstr>The compound assignment operators</vt:lpstr>
      <vt:lpstr>Two ways to append string data to a variable</vt:lpstr>
      <vt:lpstr>Three ways to increment a counter variable</vt:lpstr>
      <vt:lpstr>More examples of compound assignment</vt:lpstr>
      <vt:lpstr>A function for formatting numbers</vt:lpstr>
      <vt:lpstr>A function for getting the current date</vt:lpstr>
      <vt:lpstr>Statements that format a date</vt:lpstr>
      <vt:lpstr>Three functions for checking variable values</vt:lpstr>
      <vt:lpstr>Two functions for converting user-entered data for display </vt:lpstr>
      <vt:lpstr>The filter_input() function</vt:lpstr>
      <vt:lpstr>Common constants for filters</vt:lpstr>
      <vt:lpstr>Statements that retrieve values  from the superglobal variables</vt:lpstr>
      <vt:lpstr>The first page (index.html)</vt:lpstr>
      <vt:lpstr>The second page (product_discount.php)</vt:lpstr>
      <vt:lpstr>The code for the form on the first page</vt:lpstr>
      <vt:lpstr>The PHP file (display_discount.php) (part 1)</vt:lpstr>
      <vt:lpstr>The PHP file (display_discount.php) (part 2)</vt:lpstr>
      <vt:lpstr>The PHP file (display_discount.php) (part 3)</vt:lpstr>
      <vt:lpstr>The relational operators</vt:lpstr>
      <vt:lpstr>The logical operators in order of precedence</vt:lpstr>
      <vt:lpstr>An if statement with just an if clause</vt:lpstr>
      <vt:lpstr>An if statement with else if and else clauses</vt:lpstr>
      <vt:lpstr>A compound conditional expression</vt:lpstr>
      <vt:lpstr>A while loop that stores the numbers 1 through 5</vt:lpstr>
      <vt:lpstr>A for loop that stores the numbers 1 through 5</vt:lpstr>
      <vt:lpstr>A while loop that calculates the future value of a one-time investment </vt:lpstr>
      <vt:lpstr>A for loop that calculates the future value  of a one-time investment </vt:lpstr>
      <vt:lpstr>Built-in functions that pass control</vt:lpstr>
      <vt:lpstr>The include function</vt:lpstr>
      <vt:lpstr>How to pass control to another PHP file  in the current directory</vt:lpstr>
      <vt:lpstr>The first page of the Future Value application</vt:lpstr>
      <vt:lpstr>The second page of the Future Value application</vt:lpstr>
      <vt:lpstr>The first page with an error message</vt:lpstr>
      <vt:lpstr>The index.php file (part 1)</vt:lpstr>
      <vt:lpstr>The index.php file (part 2)</vt:lpstr>
      <vt:lpstr>The index.php file (part 3)</vt:lpstr>
      <vt:lpstr>The display_results.php file (part 1)</vt:lpstr>
      <vt:lpstr>The display_results.php file (part 2)</vt:lpstr>
      <vt:lpstr>The display_results.php file (part 3)</vt:lpstr>
      <vt:lpstr>The display_results.php file (part 4)</vt:lpstr>
      <vt:lpstr>The URL for the PHP documentation</vt:lpstr>
      <vt:lpstr>Documentation for the isset() function</vt:lpstr>
      <vt:lpstr>How to access the PHP documentation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Murach’s PHP and MySQL (4th Edition)</dc:title>
  <dc:creator>Anne Boehm</dc:creator>
  <cp:lastModifiedBy>Jim Gerland</cp:lastModifiedBy>
  <cp:revision>5</cp:revision>
  <cp:lastPrinted>2016-01-14T23:03:16Z</cp:lastPrinted>
  <dcterms:created xsi:type="dcterms:W3CDTF">2022-04-04T18:14:02Z</dcterms:created>
  <dcterms:modified xsi:type="dcterms:W3CDTF">2022-11-06T16:51:47Z</dcterms:modified>
</cp:coreProperties>
</file>